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80" r:id="rId8"/>
    <p:sldId id="281" r:id="rId9"/>
    <p:sldId id="264" r:id="rId10"/>
    <p:sldId id="265" r:id="rId11"/>
    <p:sldId id="282" r:id="rId12"/>
    <p:sldId id="283" r:id="rId13"/>
    <p:sldId id="284" r:id="rId14"/>
    <p:sldId id="286" r:id="rId15"/>
    <p:sldId id="274" r:id="rId16"/>
    <p:sldId id="287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orum" panose="020B0604020202020204" charset="0"/>
      <p:regular r:id="rId22"/>
    </p:embeddedFont>
    <p:embeddedFont>
      <p:font typeface="TT Drugs" panose="020B0604020202020204" charset="0"/>
      <p:regular r:id="rId23"/>
    </p:embeddedFont>
    <p:embeddedFont>
      <p:font typeface="TT Drugs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687688">
            <a:off x="10282257" y="5034286"/>
            <a:ext cx="8922358" cy="94043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013544">
            <a:off x="-1834628" y="-2396987"/>
            <a:ext cx="8825308" cy="8229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326337" y="4940906"/>
            <a:ext cx="3037440" cy="1388016"/>
            <a:chOff x="-114697" y="23428"/>
            <a:chExt cx="4049920" cy="1850688"/>
          </a:xfrm>
        </p:grpSpPr>
        <p:sp>
          <p:nvSpPr>
            <p:cNvPr id="5" name="TextBox 5"/>
            <p:cNvSpPr txBox="1"/>
            <p:nvPr/>
          </p:nvSpPr>
          <p:spPr>
            <a:xfrm>
              <a:off x="-114697" y="23428"/>
              <a:ext cx="4049920" cy="4018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dirty="0">
                  <a:solidFill>
                    <a:schemeClr val="bg1"/>
                  </a:solidFill>
                </a:rPr>
                <a:t>Tri </a:t>
              </a:r>
              <a:r>
                <a:rPr lang="en-US" dirty="0" err="1">
                  <a:solidFill>
                    <a:schemeClr val="bg1"/>
                  </a:solidFill>
                </a:rPr>
                <a:t>Prasetyo</a:t>
              </a:r>
              <a:r>
                <a:rPr lang="en-US" dirty="0">
                  <a:solidFill>
                    <a:schemeClr val="bg1"/>
                  </a:solidFill>
                </a:rPr>
                <a:t>, </a:t>
              </a:r>
              <a:r>
                <a:rPr lang="en-US" dirty="0" err="1">
                  <a:solidFill>
                    <a:schemeClr val="bg1"/>
                  </a:solidFill>
                </a:rPr>
                <a:t>S.Kom</a:t>
              </a:r>
              <a:r>
                <a:rPr lang="en-US" dirty="0">
                  <a:solidFill>
                    <a:schemeClr val="bg1"/>
                  </a:solidFill>
                </a:rPr>
                <a:t>., </a:t>
              </a:r>
              <a:r>
                <a:rPr lang="en-US" dirty="0" err="1">
                  <a:solidFill>
                    <a:schemeClr val="bg1"/>
                  </a:solidFill>
                </a:rPr>
                <a:t>M.Kom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6445" y="768856"/>
              <a:ext cx="3884911" cy="1105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id-ID" dirty="0">
                  <a:solidFill>
                    <a:srgbClr val="FFFFFF"/>
                  </a:solidFill>
                  <a:latin typeface="TT Drugs"/>
                </a:rPr>
                <a:t>Dosen Struktur </a:t>
              </a:r>
            </a:p>
            <a:p>
              <a:pPr algn="ctr">
                <a:lnSpc>
                  <a:spcPts val="2160"/>
                </a:lnSpc>
              </a:pPr>
              <a:r>
                <a:rPr lang="id-ID" dirty="0">
                  <a:solidFill>
                    <a:srgbClr val="FFFFFF"/>
                  </a:solidFill>
                  <a:latin typeface="TT Drugs"/>
                </a:rPr>
                <a:t>Data</a:t>
              </a:r>
              <a:endParaRPr lang="en-US" dirty="0">
                <a:solidFill>
                  <a:srgbClr val="FFFFFF"/>
                </a:solidFill>
                <a:latin typeface="TT Drugs"/>
              </a:endParaRPr>
            </a:p>
            <a:p>
              <a:pPr algn="ctr">
                <a:lnSpc>
                  <a:spcPts val="2160"/>
                </a:lnSpc>
              </a:pPr>
              <a:endParaRPr lang="en-US" sz="1800" dirty="0">
                <a:solidFill>
                  <a:srgbClr val="FFFFFF"/>
                </a:solidFill>
                <a:latin typeface="TT Drug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086015" y="4291892"/>
            <a:ext cx="10115971" cy="2268678"/>
            <a:chOff x="0" y="1041908"/>
            <a:chExt cx="13487961" cy="3024904"/>
          </a:xfrm>
        </p:grpSpPr>
        <p:sp>
          <p:nvSpPr>
            <p:cNvPr id="8" name="TextBox 8"/>
            <p:cNvSpPr txBox="1"/>
            <p:nvPr/>
          </p:nvSpPr>
          <p:spPr>
            <a:xfrm>
              <a:off x="0" y="1041908"/>
              <a:ext cx="13487961" cy="194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65"/>
                </a:lnSpc>
              </a:pPr>
              <a:r>
                <a:rPr lang="id-ID" sz="10332" dirty="0">
                  <a:solidFill>
                    <a:srgbClr val="FFFFFF"/>
                  </a:solidFill>
                  <a:latin typeface="Forum"/>
                </a:rPr>
                <a:t>STRUKTUR DATA</a:t>
              </a:r>
              <a:endParaRPr lang="en-US" sz="10332" dirty="0">
                <a:solidFill>
                  <a:srgbClr val="FFFFFF"/>
                </a:solidFill>
                <a:latin typeface="Forum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359421"/>
              <a:ext cx="13487961" cy="707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id-ID" sz="3199" dirty="0">
                  <a:solidFill>
                    <a:srgbClr val="FFFFFF"/>
                  </a:solidFill>
                  <a:latin typeface="TT Drugs"/>
                </a:rPr>
                <a:t>LINKED LIST UNTUK STACK</a:t>
              </a:r>
              <a:endParaRPr lang="en-US" sz="3199" dirty="0">
                <a:solidFill>
                  <a:srgbClr val="FFFFFF"/>
                </a:solidFill>
                <a:latin typeface="TT Drugs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67246" y="5091589"/>
            <a:ext cx="2482590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id-ID" sz="2100" dirty="0">
                <a:solidFill>
                  <a:srgbClr val="FFFFFF"/>
                </a:solidFill>
                <a:latin typeface="TT Drugs"/>
              </a:rPr>
              <a:t>15 Desember 2021</a:t>
            </a:r>
            <a:endParaRPr lang="en-US" sz="2100" dirty="0">
              <a:solidFill>
                <a:srgbClr val="FFFFFF"/>
              </a:solidFill>
              <a:latin typeface="TT Drugs"/>
            </a:endParaRPr>
          </a:p>
          <a:p>
            <a:pPr algn="ctr">
              <a:lnSpc>
                <a:spcPts val="2940"/>
              </a:lnSpc>
            </a:pPr>
            <a:r>
              <a:rPr lang="id-ID" sz="2100" dirty="0">
                <a:solidFill>
                  <a:srgbClr val="FFFFFF"/>
                </a:solidFill>
                <a:latin typeface="TT Drugs"/>
              </a:rPr>
              <a:t>10.30 WIB</a:t>
            </a:r>
            <a:endParaRPr lang="en-US" sz="2100" dirty="0">
              <a:solidFill>
                <a:srgbClr val="FFFFFF"/>
              </a:solidFill>
              <a:latin typeface="TT Drug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53988" y="8870132"/>
            <a:ext cx="4936403" cy="340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id-ID" sz="2100" dirty="0">
                <a:solidFill>
                  <a:srgbClr val="FFFFFF"/>
                </a:solidFill>
                <a:latin typeface="TT Drugs Bold"/>
              </a:rPr>
              <a:t>UNIVERSITAS PAMULANG</a:t>
            </a:r>
            <a:endParaRPr lang="en-US" sz="2100" dirty="0">
              <a:solidFill>
                <a:srgbClr val="FFFFFF"/>
              </a:solidFill>
              <a:latin typeface="TT Drugs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7540618" y="1028700"/>
            <a:ext cx="3363144" cy="966607"/>
            <a:chOff x="0" y="0"/>
            <a:chExt cx="4484191" cy="128881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817217"/>
              <a:ext cx="4484191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id-ID" sz="2200" spc="66" dirty="0">
                  <a:solidFill>
                    <a:srgbClr val="FFFFFF"/>
                  </a:solidFill>
                  <a:latin typeface="TT Drugs"/>
                </a:rPr>
                <a:t>KELOMPOK IV </a:t>
              </a:r>
              <a:endParaRPr lang="en-US" sz="2200" spc="66" dirty="0">
                <a:solidFill>
                  <a:srgbClr val="FFFFFF"/>
                </a:solidFill>
                <a:latin typeface="TT Drugs"/>
              </a:endParaRP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825202" y="0"/>
              <a:ext cx="625283" cy="6252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55028" y="4375676"/>
            <a:ext cx="8825308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08142" y="5296576"/>
            <a:ext cx="10535909" cy="1110504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303164">
            <a:off x="-843112" y="4566854"/>
            <a:ext cx="8825308" cy="822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440934" y="1214479"/>
            <a:ext cx="13406133" cy="2136054"/>
            <a:chOff x="0" y="-9525"/>
            <a:chExt cx="17874844" cy="2848072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7874844" cy="196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519"/>
                </a:lnSpc>
              </a:pPr>
              <a:r>
                <a:rPr lang="en-US" sz="9599">
                  <a:solidFill>
                    <a:srgbClr val="FFFFFF"/>
                  </a:solidFill>
                  <a:latin typeface="Forum"/>
                </a:rPr>
                <a:t>BAGIAN II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23822"/>
              <a:ext cx="17874844" cy="71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49"/>
                </a:lnSpc>
              </a:pPr>
              <a:r>
                <a:rPr lang="id-ID" sz="3499" dirty="0">
                  <a:solidFill>
                    <a:srgbClr val="FFFFFF"/>
                  </a:solidFill>
                  <a:latin typeface="TT Drugs"/>
                </a:rPr>
                <a:t>Definisi Dari </a:t>
              </a:r>
              <a:r>
                <a:rPr lang="id-ID" sz="3499" dirty="0" err="1">
                  <a:solidFill>
                    <a:srgbClr val="FFFFFF"/>
                  </a:solidFill>
                  <a:latin typeface="TT Drugs"/>
                </a:rPr>
                <a:t>Stack</a:t>
              </a:r>
              <a:endParaRPr lang="en-US" sz="3499" dirty="0">
                <a:solidFill>
                  <a:srgbClr val="FFFFFF"/>
                </a:solidFill>
                <a:latin typeface="TT Drug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716505">
            <a:off x="-2238628" y="-2235792"/>
            <a:ext cx="730377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364982">
            <a:off x="-1262337" y="4141016"/>
            <a:ext cx="8597036" cy="10234567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33807" y="2546035"/>
            <a:ext cx="7120686" cy="6446538"/>
            <a:chOff x="0" y="0"/>
            <a:chExt cx="5580380" cy="5052060"/>
          </a:xfrm>
        </p:grpSpPr>
        <p:sp>
          <p:nvSpPr>
            <p:cNvPr id="5" name="Freeform 5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4"/>
              <a:stretch>
                <a:fillRect l="-9353" t="-6529" r="-36044" b="-537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349232" y="1136892"/>
            <a:ext cx="7487801" cy="8266222"/>
            <a:chOff x="-1" y="-959599"/>
            <a:chExt cx="9983734" cy="11021628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9599"/>
              <a:ext cx="9983733" cy="14704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0F2A37"/>
                  </a:solidFill>
                  <a:latin typeface="Forum"/>
                </a:rPr>
                <a:t>APA ITU</a:t>
              </a:r>
              <a:r>
                <a:rPr lang="id-ID" sz="7200" dirty="0">
                  <a:solidFill>
                    <a:srgbClr val="0F2A37"/>
                  </a:solidFill>
                  <a:latin typeface="Forum"/>
                </a:rPr>
                <a:t> STACK</a:t>
              </a:r>
              <a:r>
                <a:rPr lang="en-US" sz="7200" dirty="0">
                  <a:solidFill>
                    <a:srgbClr val="0F2A37"/>
                  </a:solidFill>
                  <a:latin typeface="Forum"/>
                </a:rPr>
                <a:t>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" y="724945"/>
              <a:ext cx="9983733" cy="9337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800"/>
                </a:spcAft>
              </a:pP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Stack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atau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Tumpukan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adalah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struktur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data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tipe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linier yang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mengikuti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suatu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urutan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tertentu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di mana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operasi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tersebut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dilakukan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Urutannya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yaitu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LIFO (Last In First Out)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atau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FILO (First In Last Out) yang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berarti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data yang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terakhir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masuk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dalam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stack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menjadi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data yang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pertama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keluar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id-ID" sz="24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  <a:spcAft>
                  <a:spcPts val="800"/>
                </a:spcAft>
              </a:pPr>
              <a:endParaRPr lang="id-ID" sz="24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  <a:spcAft>
                  <a:spcPts val="800"/>
                </a:spcAft>
              </a:pPr>
              <a:endParaRPr lang="id-ID" sz="2400" dirty="0"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  <a:spcAft>
                  <a:spcPts val="800"/>
                </a:spcAft>
              </a:pPr>
              <a:endParaRPr lang="id-ID" sz="24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  <a:spcAft>
                  <a:spcPts val="800"/>
                </a:spcAft>
              </a:pP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Jika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menggunakan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operasi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linked list, stack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bisa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dibuat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menggunakan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kombinasi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Add First dan Remove First.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Contoh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sederhana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konsep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stack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dalam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kehidupan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sehari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–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hari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yaitu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tumpukan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cucian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piring</a:t>
              </a:r>
              <a:r>
                <a:rPr lang="en-US" sz="2400" dirty="0">
                  <a:effectLst/>
                  <a:latin typeface="Forum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id-ID" sz="24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358721"/>
              <a:ext cx="9983733" cy="491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 lang="en-US" sz="2400" dirty="0">
                <a:solidFill>
                  <a:srgbClr val="0F2A37"/>
                </a:solidFill>
                <a:latin typeface="TT Drugs"/>
              </a:endParaRPr>
            </a:p>
          </p:txBody>
        </p:sp>
      </p:grpSp>
      <p:pic>
        <p:nvPicPr>
          <p:cNvPr id="3074" name="Picture 2" descr="stack">
            <a:extLst>
              <a:ext uri="{FF2B5EF4-FFF2-40B4-BE49-F238E27FC236}">
                <a16:creationId xmlns:a16="http://schemas.microsoft.com/office/drawing/2014/main" id="{5A7AF3A8-34FC-4ABE-90FE-C7C297BC1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944" b="12583"/>
          <a:stretch/>
        </p:blipFill>
        <p:spPr bwMode="auto">
          <a:xfrm>
            <a:off x="10008026" y="5324562"/>
            <a:ext cx="6004951" cy="172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645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705" b="1705"/>
          <a:stretch>
            <a:fillRect/>
          </a:stretch>
        </p:blipFill>
        <p:spPr>
          <a:xfrm rot="-1739433">
            <a:off x="11257563" y="-3827532"/>
            <a:ext cx="7998834" cy="104054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460999">
            <a:off x="13221956" y="1130810"/>
            <a:ext cx="5758981" cy="1157584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8200" y="647700"/>
            <a:ext cx="7780139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id-ID" sz="7200" dirty="0">
                <a:solidFill>
                  <a:srgbClr val="0F2A37"/>
                </a:solidFill>
                <a:latin typeface="Forum"/>
              </a:rPr>
              <a:t>JENIS-JENIS OPERASI STACK</a:t>
            </a:r>
            <a:endParaRPr lang="en-US" sz="7200" dirty="0">
              <a:solidFill>
                <a:srgbClr val="0F2A37"/>
              </a:solidFill>
              <a:latin typeface="Forum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F40771E8-D270-4FE1-807B-957BA5DD3800}"/>
              </a:ext>
            </a:extLst>
          </p:cNvPr>
          <p:cNvSpPr txBox="1"/>
          <p:nvPr/>
        </p:nvSpPr>
        <p:spPr>
          <a:xfrm>
            <a:off x="685800" y="3314700"/>
            <a:ext cx="141732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d-ID" sz="2400" b="1" i="0" dirty="0">
                <a:solidFill>
                  <a:srgbClr val="000000"/>
                </a:solidFill>
                <a:effectLst/>
              </a:rPr>
              <a:t>Pop</a:t>
            </a:r>
          </a:p>
          <a:p>
            <a:pPr lvl="1"/>
            <a:r>
              <a:rPr lang="id-ID" sz="2400" b="0" i="0" dirty="0">
                <a:solidFill>
                  <a:srgbClr val="000000"/>
                </a:solidFill>
                <a:effectLst/>
              </a:rPr>
              <a:t>Pop pada </a:t>
            </a:r>
            <a:r>
              <a:rPr lang="id-ID" sz="2400" b="0" i="1" dirty="0" err="1">
                <a:solidFill>
                  <a:srgbClr val="000000"/>
                </a:solidFill>
                <a:effectLst/>
              </a:rPr>
              <a:t>stack</a:t>
            </a:r>
            <a:r>
              <a:rPr lang="id-ID" sz="2400" b="0" i="1" dirty="0">
                <a:solidFill>
                  <a:srgbClr val="000000"/>
                </a:solidFill>
                <a:effectLst/>
              </a:rPr>
              <a:t> </a:t>
            </a:r>
            <a:r>
              <a:rPr lang="id-ID" sz="2400" b="0" i="0" dirty="0">
                <a:solidFill>
                  <a:srgbClr val="000000"/>
                </a:solidFill>
                <a:effectLst/>
              </a:rPr>
              <a:t>adalah operasi yang berfokus pada penghapusan elemen.</a:t>
            </a:r>
          </a:p>
          <a:p>
            <a:pPr lvl="1"/>
            <a:r>
              <a:rPr lang="id-ID" sz="2400" b="0" i="0" dirty="0">
                <a:solidFill>
                  <a:srgbClr val="000000"/>
                </a:solidFill>
                <a:effectLst/>
              </a:rPr>
              <a:t>Dikarenakan dalam </a:t>
            </a:r>
            <a:r>
              <a:rPr lang="id-ID" sz="2400" b="0" i="1" dirty="0" err="1">
                <a:solidFill>
                  <a:srgbClr val="000000"/>
                </a:solidFill>
                <a:effectLst/>
              </a:rPr>
              <a:t>stack</a:t>
            </a:r>
            <a:r>
              <a:rPr lang="id-ID" sz="2400" b="0" i="1" dirty="0">
                <a:solidFill>
                  <a:srgbClr val="000000"/>
                </a:solidFill>
                <a:effectLst/>
              </a:rPr>
              <a:t> </a:t>
            </a:r>
            <a:r>
              <a:rPr lang="id-ID" sz="2400" b="0" i="1" dirty="0" err="1">
                <a:solidFill>
                  <a:srgbClr val="000000"/>
                </a:solidFill>
                <a:effectLst/>
              </a:rPr>
              <a:t>programmer</a:t>
            </a:r>
            <a:r>
              <a:rPr lang="id-ID" sz="2400" b="0" i="0" dirty="0">
                <a:solidFill>
                  <a:srgbClr val="000000"/>
                </a:solidFill>
                <a:effectLst/>
              </a:rPr>
              <a:t> hanya memiliki akses pada bagian atas, hanya ada satu elemen yang dapat dihapus.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d-ID" sz="2400" b="1" i="0" dirty="0" err="1">
                <a:solidFill>
                  <a:srgbClr val="000000"/>
                </a:solidFill>
                <a:effectLst/>
              </a:rPr>
              <a:t>Push</a:t>
            </a:r>
            <a:endParaRPr lang="id-ID" sz="2400" b="1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id-ID" sz="2400" b="0" i="0" dirty="0">
                <a:solidFill>
                  <a:srgbClr val="000000"/>
                </a:solidFill>
                <a:effectLst/>
              </a:rPr>
              <a:t>Kebalikan dari pop, operasi </a:t>
            </a:r>
            <a:r>
              <a:rPr lang="id-ID" sz="2400" b="0" i="0" dirty="0" err="1">
                <a:solidFill>
                  <a:srgbClr val="000000"/>
                </a:solidFill>
                <a:effectLst/>
              </a:rPr>
              <a:t>Push</a:t>
            </a:r>
            <a:r>
              <a:rPr lang="id-ID" sz="2400" b="0" i="0" dirty="0">
                <a:solidFill>
                  <a:srgbClr val="000000"/>
                </a:solidFill>
                <a:effectLst/>
              </a:rPr>
              <a:t> justru lebih berfokus pada memasukkan elemen ke dalam </a:t>
            </a:r>
            <a:r>
              <a:rPr lang="id-ID" sz="2400" b="0" i="1" dirty="0" err="1">
                <a:solidFill>
                  <a:srgbClr val="000000"/>
                </a:solidFill>
                <a:effectLst/>
              </a:rPr>
              <a:t>stack</a:t>
            </a:r>
            <a:r>
              <a:rPr lang="id-ID" sz="2400" b="0" i="1" dirty="0">
                <a:solidFill>
                  <a:srgbClr val="000000"/>
                </a:solidFill>
                <a:effectLst/>
              </a:rPr>
              <a:t> </a:t>
            </a:r>
            <a:r>
              <a:rPr lang="id-ID" sz="2400" b="0" i="0" dirty="0">
                <a:solidFill>
                  <a:srgbClr val="000000"/>
                </a:solidFill>
                <a:effectLst/>
              </a:rPr>
              <a:t>atau tumpukan.</a:t>
            </a:r>
          </a:p>
          <a:p>
            <a:pPr lvl="1"/>
            <a:r>
              <a:rPr lang="id-ID" sz="2400" b="0" i="0" dirty="0">
                <a:solidFill>
                  <a:srgbClr val="000000"/>
                </a:solidFill>
                <a:effectLst/>
              </a:rPr>
              <a:t>Seperti halnya sistem LIFO, </a:t>
            </a:r>
            <a:r>
              <a:rPr lang="id-ID" sz="2400" b="0" i="1" dirty="0" err="1">
                <a:solidFill>
                  <a:srgbClr val="000000"/>
                </a:solidFill>
                <a:effectLst/>
              </a:rPr>
              <a:t>programmer</a:t>
            </a:r>
            <a:r>
              <a:rPr lang="id-ID" sz="2400" b="0" i="1" dirty="0">
                <a:solidFill>
                  <a:srgbClr val="000000"/>
                </a:solidFill>
                <a:effectLst/>
              </a:rPr>
              <a:t> </a:t>
            </a:r>
            <a:r>
              <a:rPr lang="id-ID" sz="2400" b="0" i="0" dirty="0">
                <a:solidFill>
                  <a:srgbClr val="000000"/>
                </a:solidFill>
                <a:effectLst/>
              </a:rPr>
              <a:t>atau pengguna hanya dapat memasukkan elemen baru di bagian atas tumpukan.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d-ID" sz="2400" b="1" i="0" dirty="0" err="1">
                <a:solidFill>
                  <a:srgbClr val="000000"/>
                </a:solidFill>
                <a:effectLst/>
              </a:rPr>
              <a:t>isFull</a:t>
            </a:r>
            <a:endParaRPr lang="id-ID" sz="2400" b="1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id-ID" sz="2400" b="0" i="0" dirty="0">
                <a:solidFill>
                  <a:srgbClr val="000000"/>
                </a:solidFill>
                <a:effectLst/>
              </a:rPr>
              <a:t>Operasi </a:t>
            </a:r>
            <a:r>
              <a:rPr lang="id-ID" sz="2400" b="0" i="1" dirty="0" err="1">
                <a:solidFill>
                  <a:srgbClr val="000000"/>
                </a:solidFill>
                <a:effectLst/>
              </a:rPr>
              <a:t>stack</a:t>
            </a:r>
            <a:r>
              <a:rPr lang="id-ID" sz="2400" b="0" i="1" dirty="0">
                <a:solidFill>
                  <a:srgbClr val="000000"/>
                </a:solidFill>
                <a:effectLst/>
              </a:rPr>
              <a:t> </a:t>
            </a:r>
            <a:r>
              <a:rPr lang="id-ID" sz="2400" b="0" i="0" dirty="0">
                <a:solidFill>
                  <a:srgbClr val="000000"/>
                </a:solidFill>
                <a:effectLst/>
              </a:rPr>
              <a:t>yang satu ini adalah untuk mengetahui apakah tumpukan sudah penuh atau belum.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d-ID" sz="2400" b="1" i="0" dirty="0" err="1">
                <a:solidFill>
                  <a:srgbClr val="000000"/>
                </a:solidFill>
                <a:effectLst/>
              </a:rPr>
              <a:t>isEmpty</a:t>
            </a:r>
            <a:endParaRPr lang="id-ID" sz="2400" b="1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id-ID" sz="2400" b="0" i="0" dirty="0">
                <a:solidFill>
                  <a:srgbClr val="000000"/>
                </a:solidFill>
                <a:effectLst/>
              </a:rPr>
              <a:t>Kebalikan dari </a:t>
            </a:r>
            <a:r>
              <a:rPr lang="id-ID" sz="2400" b="0" i="1" dirty="0" err="1">
                <a:solidFill>
                  <a:srgbClr val="000000"/>
                </a:solidFill>
                <a:effectLst/>
              </a:rPr>
              <a:t>isFull</a:t>
            </a:r>
            <a:r>
              <a:rPr lang="id-ID" sz="2400" b="0" i="1" dirty="0">
                <a:solidFill>
                  <a:srgbClr val="000000"/>
                </a:solidFill>
                <a:effectLst/>
              </a:rPr>
              <a:t>, </a:t>
            </a:r>
            <a:r>
              <a:rPr lang="id-ID" sz="2400" b="0" i="1" dirty="0" err="1">
                <a:solidFill>
                  <a:srgbClr val="000000"/>
                </a:solidFill>
                <a:effectLst/>
              </a:rPr>
              <a:t>isEmpty</a:t>
            </a:r>
            <a:r>
              <a:rPr lang="id-ID" sz="2400" b="0" i="0" dirty="0">
                <a:solidFill>
                  <a:srgbClr val="000000"/>
                </a:solidFill>
                <a:effectLst/>
              </a:rPr>
              <a:t> merupakan operasi yang digunakan untuk memeriksa apakah tumpukan kosong atau tidak.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d-ID" sz="2400" b="1" i="0" dirty="0" err="1">
                <a:solidFill>
                  <a:srgbClr val="000000"/>
                </a:solidFill>
                <a:effectLst/>
              </a:rPr>
              <a:t>Peek</a:t>
            </a:r>
            <a:endParaRPr lang="id-ID" sz="2400" b="1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id-ID" sz="2400" b="0" i="0" dirty="0">
                <a:solidFill>
                  <a:srgbClr val="000000"/>
                </a:solidFill>
                <a:effectLst/>
              </a:rPr>
              <a:t>Operasi </a:t>
            </a:r>
            <a:r>
              <a:rPr lang="id-ID" sz="2400" b="0" i="0" dirty="0" err="1">
                <a:solidFill>
                  <a:srgbClr val="000000"/>
                </a:solidFill>
                <a:effectLst/>
              </a:rPr>
              <a:t>Peek</a:t>
            </a:r>
            <a:r>
              <a:rPr lang="id-ID" sz="2400" b="0" i="0" dirty="0">
                <a:solidFill>
                  <a:srgbClr val="000000"/>
                </a:solidFill>
                <a:effectLst/>
              </a:rPr>
              <a:t> atau mengintip adalah operasi yang dilakukan untuk mengetahui data teratas dari tumpukan tanpa harus menghapusnya.</a:t>
            </a:r>
          </a:p>
        </p:txBody>
      </p:sp>
    </p:spTree>
    <p:extLst>
      <p:ext uri="{BB962C8B-B14F-4D97-AF65-F5344CB8AC3E}">
        <p14:creationId xmlns:p14="http://schemas.microsoft.com/office/powerpoint/2010/main" val="3230728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705" b="1705"/>
          <a:stretch>
            <a:fillRect/>
          </a:stretch>
        </p:blipFill>
        <p:spPr>
          <a:xfrm rot="-1739433">
            <a:off x="13464238" y="-4555016"/>
            <a:ext cx="7998834" cy="1040543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8199" y="647700"/>
            <a:ext cx="13792201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b="1" dirty="0">
                <a:solidFill>
                  <a:srgbClr val="0F2A37"/>
                </a:solidFill>
                <a:latin typeface="Forum"/>
              </a:rPr>
              <a:t>(Andri Firman Saputra)</a:t>
            </a:r>
            <a:endParaRPr lang="en-US" sz="7200" dirty="0">
              <a:solidFill>
                <a:srgbClr val="0F2A37"/>
              </a:solidFill>
              <a:latin typeface="Forum"/>
            </a:endParaRPr>
          </a:p>
          <a:p>
            <a:pPr>
              <a:lnSpc>
                <a:spcPts val="8640"/>
              </a:lnSpc>
            </a:pPr>
            <a:r>
              <a:rPr lang="id-ID" sz="7200" dirty="0">
                <a:solidFill>
                  <a:srgbClr val="0F2A37"/>
                </a:solidFill>
                <a:latin typeface="Forum"/>
              </a:rPr>
              <a:t>DEKLARASI STRUKTUR DATA STACK</a:t>
            </a:r>
            <a:endParaRPr lang="en-US" sz="7200" b="1" dirty="0">
              <a:solidFill>
                <a:srgbClr val="0F2A37"/>
              </a:solidFill>
              <a:latin typeface="Forum"/>
            </a:endParaRPr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3AFE3DB9-3618-45D3-BA26-491CC1FE7C41}"/>
              </a:ext>
            </a:extLst>
          </p:cNvPr>
          <p:cNvSpPr txBox="1"/>
          <p:nvPr/>
        </p:nvSpPr>
        <p:spPr>
          <a:xfrm>
            <a:off x="824345" y="3129725"/>
            <a:ext cx="1125335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400" dirty="0">
                <a:latin typeface="Forum" panose="020B0604020202020204" charset="0"/>
              </a:rPr>
              <a:t>Agar Pemrograman Berjalan Baik, </a:t>
            </a:r>
            <a:r>
              <a:rPr lang="id-ID" sz="2400" dirty="0" err="1">
                <a:latin typeface="Forum" panose="020B0604020202020204" charset="0"/>
              </a:rPr>
              <a:t>Stack</a:t>
            </a:r>
            <a:r>
              <a:rPr lang="id-ID" sz="2400" dirty="0">
                <a:latin typeface="Forum" panose="020B0604020202020204" charset="0"/>
              </a:rPr>
              <a:t> Harus Dideklarasikan Terlebih Dahulu Dengan Bentuk Seperti Berikut : </a:t>
            </a:r>
          </a:p>
          <a:p>
            <a:endParaRPr lang="id-ID" sz="2400" dirty="0">
              <a:latin typeface="Forum" panose="020B0604020202020204" charset="0"/>
            </a:endParaRPr>
          </a:p>
          <a:p>
            <a:r>
              <a:rPr lang="id-ID" sz="2400" dirty="0">
                <a:latin typeface="Forum" panose="020B0604020202020204" charset="0"/>
              </a:rPr>
              <a:t>#define </a:t>
            </a:r>
            <a:r>
              <a:rPr lang="id-ID" sz="2400" dirty="0" err="1">
                <a:latin typeface="Forum" panose="020B0604020202020204" charset="0"/>
              </a:rPr>
              <a:t>maxsize</a:t>
            </a:r>
            <a:r>
              <a:rPr lang="id-ID" sz="2400" dirty="0">
                <a:latin typeface="Forum" panose="020B0604020202020204" charset="0"/>
              </a:rPr>
              <a:t> 100 </a:t>
            </a:r>
          </a:p>
          <a:p>
            <a:r>
              <a:rPr lang="id-ID" sz="2400" dirty="0">
                <a:latin typeface="Forum" panose="020B0604020202020204" charset="0"/>
              </a:rPr>
              <a:t>// mendefinisikan </a:t>
            </a:r>
            <a:r>
              <a:rPr lang="id-ID" sz="2400" dirty="0" err="1">
                <a:latin typeface="Forum" panose="020B0604020202020204" charset="0"/>
              </a:rPr>
              <a:t>maks</a:t>
            </a:r>
            <a:r>
              <a:rPr lang="id-ID" sz="2400" dirty="0">
                <a:latin typeface="Forum" panose="020B0604020202020204" charset="0"/>
              </a:rPr>
              <a:t> ukuran data </a:t>
            </a:r>
          </a:p>
          <a:p>
            <a:r>
              <a:rPr lang="id-ID" sz="2400" dirty="0">
                <a:latin typeface="Forum" panose="020B0604020202020204" charset="0"/>
              </a:rPr>
              <a:t>// </a:t>
            </a:r>
            <a:r>
              <a:rPr lang="id-ID" sz="2400" dirty="0" err="1">
                <a:latin typeface="Forum" panose="020B0604020202020204" charset="0"/>
              </a:rPr>
              <a:t>dlm</a:t>
            </a:r>
            <a:r>
              <a:rPr lang="id-ID" sz="2400" dirty="0">
                <a:latin typeface="Forum" panose="020B0604020202020204" charset="0"/>
              </a:rPr>
              <a:t> </a:t>
            </a:r>
            <a:r>
              <a:rPr lang="id-ID" sz="2400" dirty="0" err="1">
                <a:latin typeface="Forum" panose="020B0604020202020204" charset="0"/>
              </a:rPr>
              <a:t>stack</a:t>
            </a:r>
            <a:r>
              <a:rPr lang="id-ID" sz="2400" dirty="0">
                <a:latin typeface="Forum" panose="020B0604020202020204" charset="0"/>
              </a:rPr>
              <a:t> </a:t>
            </a:r>
          </a:p>
          <a:p>
            <a:r>
              <a:rPr lang="id-ID" sz="2400" dirty="0" err="1">
                <a:latin typeface="Forum" panose="020B0604020202020204" charset="0"/>
              </a:rPr>
              <a:t>typedef</a:t>
            </a:r>
            <a:r>
              <a:rPr lang="id-ID" sz="2400" dirty="0">
                <a:latin typeface="Forum" panose="020B0604020202020204" charset="0"/>
              </a:rPr>
              <a:t> </a:t>
            </a:r>
            <a:r>
              <a:rPr lang="id-ID" sz="2400" dirty="0" err="1">
                <a:latin typeface="Forum" panose="020B0604020202020204" charset="0"/>
              </a:rPr>
              <a:t>struct</a:t>
            </a:r>
            <a:r>
              <a:rPr lang="id-ID" sz="2400" dirty="0">
                <a:latin typeface="Forum" panose="020B0604020202020204" charset="0"/>
              </a:rPr>
              <a:t> { </a:t>
            </a:r>
          </a:p>
          <a:p>
            <a:pPr lvl="1"/>
            <a:r>
              <a:rPr lang="id-ID" sz="2400" dirty="0">
                <a:latin typeface="Forum" panose="020B0604020202020204" charset="0"/>
              </a:rPr>
              <a:t>// indeks TOP</a:t>
            </a:r>
            <a:endParaRPr lang="en-US" sz="2400" dirty="0">
              <a:latin typeface="Forum" panose="020B0604020202020204" charset="0"/>
            </a:endParaRPr>
          </a:p>
          <a:p>
            <a:pPr lvl="1"/>
            <a:r>
              <a:rPr lang="id-ID" sz="2400" dirty="0">
                <a:latin typeface="Forum" panose="020B0604020202020204" charset="0"/>
              </a:rPr>
              <a:t>int top; </a:t>
            </a:r>
            <a:endParaRPr lang="en-US" sz="2400" dirty="0">
              <a:latin typeface="Forum" panose="020B0604020202020204" charset="0"/>
            </a:endParaRPr>
          </a:p>
          <a:p>
            <a:pPr lvl="1"/>
            <a:r>
              <a:rPr lang="id-ID" sz="2400" dirty="0">
                <a:latin typeface="Forum" panose="020B0604020202020204" charset="0"/>
              </a:rPr>
              <a:t>// array</a:t>
            </a:r>
          </a:p>
          <a:p>
            <a:pPr lvl="1"/>
            <a:r>
              <a:rPr lang="id-ID" sz="2400" dirty="0">
                <a:latin typeface="Forum" panose="020B0604020202020204" charset="0"/>
              </a:rPr>
              <a:t>char items [ maxsize ]</a:t>
            </a:r>
            <a:r>
              <a:rPr lang="en-US" sz="2400" dirty="0">
                <a:latin typeface="Forum" panose="020B0604020202020204" charset="0"/>
              </a:rPr>
              <a:t>;</a:t>
            </a:r>
            <a:r>
              <a:rPr lang="id-ID" sz="2400" dirty="0">
                <a:latin typeface="Forum" panose="020B0604020202020204" charset="0"/>
              </a:rPr>
              <a:t> </a:t>
            </a:r>
          </a:p>
          <a:p>
            <a:r>
              <a:rPr lang="id-ID" sz="2400" dirty="0">
                <a:latin typeface="Forum" panose="020B0604020202020204" charset="0"/>
              </a:rPr>
              <a:t>} </a:t>
            </a:r>
            <a:r>
              <a:rPr lang="id-ID" sz="2400" dirty="0" err="1">
                <a:latin typeface="Forum" panose="020B0604020202020204" charset="0"/>
              </a:rPr>
              <a:t>stack</a:t>
            </a:r>
            <a:r>
              <a:rPr lang="id-ID" sz="2400" dirty="0">
                <a:latin typeface="Forum" panose="020B0604020202020204" charset="0"/>
              </a:rPr>
              <a:t>; </a:t>
            </a:r>
          </a:p>
          <a:p>
            <a:r>
              <a:rPr lang="id-ID" sz="2400" dirty="0">
                <a:latin typeface="Forum" panose="020B0604020202020204" charset="0"/>
              </a:rPr>
              <a:t>// nama tipe data baru </a:t>
            </a:r>
            <a:r>
              <a:rPr lang="id-ID" sz="2400" dirty="0" err="1">
                <a:latin typeface="Forum" panose="020B0604020202020204" charset="0"/>
              </a:rPr>
              <a:t>yg</a:t>
            </a:r>
            <a:r>
              <a:rPr lang="id-ID" sz="2400" dirty="0">
                <a:latin typeface="Forum" panose="020B0604020202020204" charset="0"/>
              </a:rPr>
              <a:t> dibuat </a:t>
            </a:r>
          </a:p>
          <a:p>
            <a:r>
              <a:rPr lang="id-ID" sz="2400" dirty="0">
                <a:latin typeface="Forum" panose="020B0604020202020204" charset="0"/>
              </a:rPr>
              <a:t>// adalah </a:t>
            </a:r>
            <a:r>
              <a:rPr lang="id-ID" sz="2400" dirty="0" err="1">
                <a:latin typeface="Forum" panose="020B0604020202020204" charset="0"/>
              </a:rPr>
              <a:t>stack</a:t>
            </a:r>
            <a:endParaRPr lang="id-ID" sz="2400" dirty="0">
              <a:latin typeface="Forum" panose="020B0604020202020204" charset="0"/>
            </a:endParaRPr>
          </a:p>
        </p:txBody>
      </p: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B050F037-5E53-4633-894F-F0230968F9A0}"/>
              </a:ext>
            </a:extLst>
          </p:cNvPr>
          <p:cNvSpPr/>
          <p:nvPr/>
        </p:nvSpPr>
        <p:spPr>
          <a:xfrm>
            <a:off x="838200" y="4229100"/>
            <a:ext cx="4876800" cy="4163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Kotak Teks 15">
            <a:extLst>
              <a:ext uri="{FF2B5EF4-FFF2-40B4-BE49-F238E27FC236}">
                <a16:creationId xmlns:a16="http://schemas.microsoft.com/office/drawing/2014/main" id="{51714AF7-8839-45EF-BFFF-3AD99C147253}"/>
              </a:ext>
            </a:extLst>
          </p:cNvPr>
          <p:cNvSpPr txBox="1"/>
          <p:nvPr/>
        </p:nvSpPr>
        <p:spPr>
          <a:xfrm>
            <a:off x="7470502" y="4333373"/>
            <a:ext cx="1123257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d-ID" sz="2400" dirty="0">
                <a:solidFill>
                  <a:srgbClr val="000000"/>
                </a:solidFill>
                <a:latin typeface="Forum" panose="020B0604020202020204" charset="0"/>
              </a:rPr>
              <a:t>U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ntuk notasi deklarasi fungsi-fungsi 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stack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</a:t>
            </a:r>
          </a:p>
          <a:p>
            <a:pPr algn="l"/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dapat dilihat di bawah ini : </a:t>
            </a:r>
          </a:p>
          <a:p>
            <a:pPr algn="l"/>
            <a:endParaRPr lang="id-ID" sz="2400" b="0" i="0" dirty="0">
              <a:solidFill>
                <a:srgbClr val="000000"/>
              </a:solidFill>
              <a:effectLst/>
              <a:latin typeface="Forum" panose="020B0604020202020204" charset="0"/>
            </a:endParaRPr>
          </a:p>
          <a:p>
            <a:pPr algn="l"/>
            <a:r>
              <a:rPr lang="id-ID" sz="2400" b="1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1) Fungsi </a:t>
            </a:r>
            <a:r>
              <a:rPr lang="id-ID" sz="2400" b="1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Initialize</a:t>
            </a:r>
            <a:r>
              <a:rPr lang="id-ID" sz="2400" b="1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: </a:t>
            </a:r>
          </a:p>
          <a:p>
            <a:pPr algn="l"/>
            <a:endParaRPr lang="id-ID" sz="2400" b="0" i="0" dirty="0">
              <a:solidFill>
                <a:srgbClr val="000000"/>
              </a:solidFill>
              <a:effectLst/>
              <a:latin typeface="Forum" panose="020B0604020202020204" charset="0"/>
            </a:endParaRPr>
          </a:p>
          <a:p>
            <a:pPr algn="l"/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void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initialize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( 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stack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*s) </a:t>
            </a:r>
          </a:p>
          <a:p>
            <a:pPr algn="l"/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// operasi 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initialize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dg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parameter </a:t>
            </a:r>
          </a:p>
          <a:p>
            <a:pPr algn="l"/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// s bertipe 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pointer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stack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</a:t>
            </a:r>
          </a:p>
          <a:p>
            <a:pPr algn="l"/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{ </a:t>
            </a:r>
            <a:endParaRPr lang="en-US" sz="2400" b="0" i="0" dirty="0">
              <a:solidFill>
                <a:srgbClr val="000000"/>
              </a:solidFill>
              <a:effectLst/>
              <a:latin typeface="Forum" panose="020B0604020202020204" charset="0"/>
            </a:endParaRPr>
          </a:p>
          <a:p>
            <a:pPr lvl="1"/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// top = -1  stack dlm kondisi empty</a:t>
            </a:r>
            <a:endParaRPr lang="en-US" sz="2400" b="0" i="0" dirty="0">
              <a:solidFill>
                <a:srgbClr val="000000"/>
              </a:solidFill>
              <a:effectLst/>
              <a:latin typeface="Forum" panose="020B0604020202020204" charset="0"/>
            </a:endParaRPr>
          </a:p>
          <a:p>
            <a:pPr lvl="1"/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s -&gt; top = -1; </a:t>
            </a:r>
          </a:p>
          <a:p>
            <a:pPr algn="l"/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}</a:t>
            </a:r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6F9B7CB3-02DA-4998-AA36-4C645300F369}"/>
              </a:ext>
            </a:extLst>
          </p:cNvPr>
          <p:cNvSpPr/>
          <p:nvPr/>
        </p:nvSpPr>
        <p:spPr>
          <a:xfrm>
            <a:off x="7343330" y="6046737"/>
            <a:ext cx="5229671" cy="281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Kotak Teks 18">
            <a:extLst>
              <a:ext uri="{FF2B5EF4-FFF2-40B4-BE49-F238E27FC236}">
                <a16:creationId xmlns:a16="http://schemas.microsoft.com/office/drawing/2014/main" id="{8469AAEB-79EF-421B-A508-91FCA2599D54}"/>
              </a:ext>
            </a:extLst>
          </p:cNvPr>
          <p:cNvSpPr txBox="1"/>
          <p:nvPr/>
        </p:nvSpPr>
        <p:spPr>
          <a:xfrm>
            <a:off x="13086788" y="5393353"/>
            <a:ext cx="1123257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2)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Fungsi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Pop : </a:t>
            </a:r>
            <a:endParaRPr lang="id-ID" sz="2400" b="1" i="0" dirty="0">
              <a:solidFill>
                <a:srgbClr val="000000"/>
              </a:solidFill>
              <a:effectLst/>
              <a:latin typeface="Forum" panose="020B0604020202020204" charset="0"/>
            </a:endParaRPr>
          </a:p>
          <a:p>
            <a:pPr algn="l"/>
            <a:endParaRPr lang="en-US" sz="2400" b="0" i="0" dirty="0">
              <a:solidFill>
                <a:srgbClr val="000000"/>
              </a:solidFill>
              <a:effectLst/>
              <a:latin typeface="Forum" panose="020B0604020202020204" charset="0"/>
            </a:endParaRP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void pop ( stack *s, char *x ) 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{ </a:t>
            </a:r>
          </a:p>
          <a:p>
            <a:pPr lvl="1"/>
            <a:r>
              <a:rPr lang="en-US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if (s-&gt;top &gt;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maxsize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) { // stack is full </a:t>
            </a:r>
          </a:p>
          <a:p>
            <a:pPr lvl="2"/>
            <a:r>
              <a:rPr lang="en-US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Cout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&lt;&lt;"ERROR: the stack </a:t>
            </a:r>
          </a:p>
          <a:p>
            <a:pPr lvl="2"/>
            <a:r>
              <a:rPr lang="en-US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is full!“&lt;&lt;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endl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; </a:t>
            </a:r>
          </a:p>
          <a:p>
            <a:pPr lvl="1"/>
            <a:r>
              <a:rPr lang="en-US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} else { </a:t>
            </a:r>
          </a:p>
          <a:p>
            <a:pPr lvl="2"/>
            <a:r>
              <a:rPr lang="en-US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s-&gt;top = s-&gt;top + 1; </a:t>
            </a:r>
          </a:p>
          <a:p>
            <a:pPr lvl="2"/>
            <a:r>
              <a:rPr lang="en-US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s-&gt;items [ s-&gt;top ] = x; </a:t>
            </a:r>
          </a:p>
          <a:p>
            <a:pPr lvl="2"/>
            <a:r>
              <a:rPr lang="en-US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Cout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&lt;&lt;“PUSH SUCCEED”&lt;&lt;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endl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;</a:t>
            </a:r>
          </a:p>
          <a:p>
            <a:pPr lvl="1"/>
            <a:r>
              <a:rPr lang="en-US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} 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}</a:t>
            </a:r>
          </a:p>
        </p:txBody>
      </p:sp>
      <p:sp>
        <p:nvSpPr>
          <p:cNvPr id="17" name="Persegi Panjang 16">
            <a:extLst>
              <a:ext uri="{FF2B5EF4-FFF2-40B4-BE49-F238E27FC236}">
                <a16:creationId xmlns:a16="http://schemas.microsoft.com/office/drawing/2014/main" id="{C3F42951-8933-41B9-A263-A9F526B873E1}"/>
              </a:ext>
            </a:extLst>
          </p:cNvPr>
          <p:cNvSpPr/>
          <p:nvPr/>
        </p:nvSpPr>
        <p:spPr>
          <a:xfrm>
            <a:off x="13030200" y="5970466"/>
            <a:ext cx="4953000" cy="4240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4606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705" b="1705"/>
          <a:stretch>
            <a:fillRect/>
          </a:stretch>
        </p:blipFill>
        <p:spPr>
          <a:xfrm rot="-1739433">
            <a:off x="12064504" y="-4923823"/>
            <a:ext cx="7998834" cy="1040543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8200" y="647700"/>
            <a:ext cx="14401800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b="1" dirty="0">
                <a:solidFill>
                  <a:srgbClr val="0F2A37"/>
                </a:solidFill>
                <a:latin typeface="Forum"/>
              </a:rPr>
              <a:t>(Andri Firman Saputra)</a:t>
            </a:r>
            <a:endParaRPr lang="en-US" sz="7200" dirty="0">
              <a:solidFill>
                <a:srgbClr val="0F2A37"/>
              </a:solidFill>
              <a:latin typeface="Forum"/>
            </a:endParaRPr>
          </a:p>
          <a:p>
            <a:pPr>
              <a:lnSpc>
                <a:spcPts val="8640"/>
              </a:lnSpc>
            </a:pPr>
            <a:r>
              <a:rPr lang="id-ID" sz="7200" dirty="0">
                <a:solidFill>
                  <a:srgbClr val="0F2A37"/>
                </a:solidFill>
                <a:latin typeface="Forum"/>
              </a:rPr>
              <a:t>DEKLARASI STRUKTUR DATA STACK</a:t>
            </a:r>
            <a:endParaRPr lang="en-US" sz="7200" b="1" dirty="0">
              <a:solidFill>
                <a:srgbClr val="0F2A37"/>
              </a:solidFill>
              <a:latin typeface="Forum"/>
            </a:endParaRPr>
          </a:p>
        </p:txBody>
      </p:sp>
      <p:sp>
        <p:nvSpPr>
          <p:cNvPr id="12" name="Kotak Teks 11">
            <a:extLst>
              <a:ext uri="{FF2B5EF4-FFF2-40B4-BE49-F238E27FC236}">
                <a16:creationId xmlns:a16="http://schemas.microsoft.com/office/drawing/2014/main" id="{BBF60E1D-86F0-44A0-AE4B-84797E3511C2}"/>
              </a:ext>
            </a:extLst>
          </p:cNvPr>
          <p:cNvSpPr txBox="1"/>
          <p:nvPr/>
        </p:nvSpPr>
        <p:spPr>
          <a:xfrm>
            <a:off x="838200" y="3136610"/>
            <a:ext cx="120397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d-ID" sz="2400" b="1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3) Fungsi </a:t>
            </a:r>
            <a:r>
              <a:rPr lang="id-ID" sz="2400" b="1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Push</a:t>
            </a:r>
            <a:r>
              <a:rPr lang="id-ID" sz="2400" b="1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:</a:t>
            </a:r>
          </a:p>
          <a:p>
            <a:pPr algn="l"/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</a:t>
            </a:r>
          </a:p>
          <a:p>
            <a:pPr algn="l"/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void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push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( 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stack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*s, 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char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x ) </a:t>
            </a:r>
          </a:p>
          <a:p>
            <a:pPr algn="l"/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{ </a:t>
            </a:r>
          </a:p>
          <a:p>
            <a:pPr algn="l"/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if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(s-&gt;top &gt; 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maxsize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) // 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stack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is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full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</a:t>
            </a:r>
          </a:p>
          <a:p>
            <a:pPr algn="l"/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printf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("\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nERROR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: 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the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stack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</a:t>
            </a:r>
          </a:p>
          <a:p>
            <a:pPr algn="l"/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is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full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!"); </a:t>
            </a:r>
          </a:p>
          <a:p>
            <a:pPr algn="l"/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else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{ </a:t>
            </a:r>
          </a:p>
          <a:p>
            <a:pPr algn="l"/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s-&gt;top = s-&gt;top + 1; </a:t>
            </a:r>
          </a:p>
          <a:p>
            <a:pPr algn="l"/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s-&gt;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items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[ s-&gt;top ] = x; </a:t>
            </a:r>
          </a:p>
          <a:p>
            <a:pPr algn="l"/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printf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("\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nPUSH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SUCCEED"); } } </a:t>
            </a:r>
          </a:p>
          <a:p>
            <a:pPr algn="l"/>
            <a:endParaRPr lang="id-ID" sz="2400" b="0" i="0" dirty="0">
              <a:solidFill>
                <a:srgbClr val="000000"/>
              </a:solidFill>
              <a:effectLst/>
              <a:latin typeface="Forum" panose="020B0604020202020204" charset="0"/>
            </a:endParaRPr>
          </a:p>
        </p:txBody>
      </p:sp>
      <p:sp>
        <p:nvSpPr>
          <p:cNvPr id="18" name="Kotak Teks 17">
            <a:extLst>
              <a:ext uri="{FF2B5EF4-FFF2-40B4-BE49-F238E27FC236}">
                <a16:creationId xmlns:a16="http://schemas.microsoft.com/office/drawing/2014/main" id="{2D567A63-60D6-4EBC-BAA1-6E0787761F62}"/>
              </a:ext>
            </a:extLst>
          </p:cNvPr>
          <p:cNvSpPr txBox="1"/>
          <p:nvPr/>
        </p:nvSpPr>
        <p:spPr>
          <a:xfrm>
            <a:off x="6858065" y="2853432"/>
            <a:ext cx="1123405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id-ID" sz="2400" b="0" i="0" dirty="0">
              <a:solidFill>
                <a:srgbClr val="000000"/>
              </a:solidFill>
              <a:effectLst/>
              <a:latin typeface="Forum" panose="020B0604020202020204" charset="0"/>
            </a:endParaRPr>
          </a:p>
          <a:p>
            <a:pPr algn="l"/>
            <a:r>
              <a:rPr lang="id-ID" sz="2400" b="1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4) Fungsi </a:t>
            </a:r>
            <a:r>
              <a:rPr lang="id-ID" sz="2400" b="1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Show</a:t>
            </a:r>
            <a:r>
              <a:rPr lang="id-ID" sz="2400" b="1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: </a:t>
            </a:r>
          </a:p>
          <a:p>
            <a:pPr algn="l"/>
            <a:endParaRPr lang="id-ID" sz="2400" b="0" i="0" dirty="0">
              <a:solidFill>
                <a:srgbClr val="000000"/>
              </a:solidFill>
              <a:effectLst/>
              <a:latin typeface="Forum" panose="020B0604020202020204" charset="0"/>
            </a:endParaRPr>
          </a:p>
          <a:p>
            <a:pPr algn="l"/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void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show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( 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stack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*s ) </a:t>
            </a:r>
          </a:p>
          <a:p>
            <a:pPr algn="l"/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19 </a:t>
            </a:r>
          </a:p>
          <a:p>
            <a:pPr algn="l"/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{ </a:t>
            </a:r>
          </a:p>
          <a:p>
            <a:pPr algn="l"/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printf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("\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nISI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 STACK :\n"); </a:t>
            </a:r>
          </a:p>
          <a:p>
            <a:pPr algn="l"/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for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(int i=s-&gt;top; i&gt;=0; i--) </a:t>
            </a:r>
          </a:p>
          <a:p>
            <a:pPr algn="l"/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printf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("\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t%c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\n", s-&gt;</a:t>
            </a:r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items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[i]); </a:t>
            </a:r>
          </a:p>
          <a:p>
            <a:pPr algn="l"/>
            <a:r>
              <a:rPr lang="id-ID" sz="2400" b="0" i="0" dirty="0" err="1">
                <a:solidFill>
                  <a:srgbClr val="000000"/>
                </a:solidFill>
                <a:effectLst/>
                <a:latin typeface="Forum" panose="020B0604020202020204" charset="0"/>
              </a:rPr>
              <a:t>printf</a:t>
            </a:r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("\n"); </a:t>
            </a:r>
          </a:p>
          <a:p>
            <a:pPr algn="l"/>
            <a:r>
              <a:rPr lang="id-ID" sz="2400" b="0" i="0" dirty="0">
                <a:solidFill>
                  <a:srgbClr val="000000"/>
                </a:solidFill>
                <a:effectLst/>
                <a:latin typeface="Forum" panose="020B0604020202020204" charset="0"/>
              </a:rPr>
              <a:t>}</a:t>
            </a:r>
            <a:endParaRPr lang="id-ID" sz="2400" dirty="0"/>
          </a:p>
        </p:txBody>
      </p:sp>
      <p:sp>
        <p:nvSpPr>
          <p:cNvPr id="9" name="Persegi Panjang 8">
            <a:extLst>
              <a:ext uri="{FF2B5EF4-FFF2-40B4-BE49-F238E27FC236}">
                <a16:creationId xmlns:a16="http://schemas.microsoft.com/office/drawing/2014/main" id="{C572E5D7-6642-466D-9127-8847B0BC6AB3}"/>
              </a:ext>
            </a:extLst>
          </p:cNvPr>
          <p:cNvSpPr/>
          <p:nvPr/>
        </p:nvSpPr>
        <p:spPr>
          <a:xfrm>
            <a:off x="838200" y="3848100"/>
            <a:ext cx="4372023" cy="3812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ersegi Panjang 10">
            <a:extLst>
              <a:ext uri="{FF2B5EF4-FFF2-40B4-BE49-F238E27FC236}">
                <a16:creationId xmlns:a16="http://schemas.microsoft.com/office/drawing/2014/main" id="{A1EE18EB-6F3D-47EC-930B-A2D1C171F33F}"/>
              </a:ext>
            </a:extLst>
          </p:cNvPr>
          <p:cNvSpPr/>
          <p:nvPr/>
        </p:nvSpPr>
        <p:spPr>
          <a:xfrm>
            <a:off x="6705600" y="3848100"/>
            <a:ext cx="3718814" cy="31603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Kotak Teks 19">
            <a:extLst>
              <a:ext uri="{FF2B5EF4-FFF2-40B4-BE49-F238E27FC236}">
                <a16:creationId xmlns:a16="http://schemas.microsoft.com/office/drawing/2014/main" id="{A8A4CBE9-943A-4A2D-A0FE-A48F604DF39E}"/>
              </a:ext>
            </a:extLst>
          </p:cNvPr>
          <p:cNvSpPr txBox="1"/>
          <p:nvPr/>
        </p:nvSpPr>
        <p:spPr>
          <a:xfrm>
            <a:off x="6505688" y="7364323"/>
            <a:ext cx="11234056" cy="2918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id-ID" sz="2000" b="1" dirty="0"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STACK DENGAN LINKED LIST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Linked list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keunggulan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dibanding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array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alokasi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memory.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linked list,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disediakan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banyaknya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mengisi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stack linked list. Ada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istilah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full,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biasanya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menetukan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stack yang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mungkin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kecuali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juka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suda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dibatasi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pembuatnya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Namun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sebenarnya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stack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pun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batas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kapasitas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yakni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batasi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memory yang </a:t>
            </a:r>
            <a:r>
              <a:rPr lang="en-US" sz="2000" dirty="0" err="1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tersedia</a:t>
            </a:r>
            <a:r>
              <a:rPr lang="en-US" sz="20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id-ID" sz="2000" dirty="0">
              <a:effectLst/>
              <a:latin typeface="Forum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Grafik 20" descr="Bel dengan isian solid">
            <a:extLst>
              <a:ext uri="{FF2B5EF4-FFF2-40B4-BE49-F238E27FC236}">
                <a16:creationId xmlns:a16="http://schemas.microsoft.com/office/drawing/2014/main" id="{556FAA7E-DD6F-4844-BBC1-EC75318A3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2600" y="75249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59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314521">
            <a:off x="-831151" y="-5705577"/>
            <a:ext cx="7672032" cy="124748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683252">
            <a:off x="-2873462" y="2714132"/>
            <a:ext cx="7804324" cy="82259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13645" y="-1517720"/>
            <a:ext cx="6491459" cy="589911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232114" y="6329239"/>
            <a:ext cx="11027186" cy="2136064"/>
            <a:chOff x="0" y="-9604"/>
            <a:chExt cx="14702915" cy="2848085"/>
          </a:xfrm>
        </p:grpSpPr>
        <p:sp>
          <p:nvSpPr>
            <p:cNvPr id="6" name="TextBox 6"/>
            <p:cNvSpPr txBox="1"/>
            <p:nvPr/>
          </p:nvSpPr>
          <p:spPr>
            <a:xfrm>
              <a:off x="0" y="-9604"/>
              <a:ext cx="14702915" cy="196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1519"/>
                </a:lnSpc>
              </a:pPr>
              <a:r>
                <a:rPr lang="en-US" sz="9599">
                  <a:solidFill>
                    <a:srgbClr val="FFFFFF"/>
                  </a:solidFill>
                  <a:latin typeface="Forum"/>
                </a:rPr>
                <a:t>TERIMA KASIH!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23756"/>
              <a:ext cx="14702915" cy="71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49"/>
                </a:lnSpc>
              </a:pPr>
              <a:endParaRPr lang="en-US" sz="3499" dirty="0">
                <a:solidFill>
                  <a:srgbClr val="FFFFFF"/>
                </a:solidFill>
                <a:latin typeface="TT Drug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687688">
            <a:off x="10282257" y="5034286"/>
            <a:ext cx="8922358" cy="94043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013544">
            <a:off x="-1834628" y="-2396987"/>
            <a:ext cx="8825308" cy="8229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753988" y="8870132"/>
            <a:ext cx="4936403" cy="340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id-ID" sz="2100" dirty="0">
                <a:solidFill>
                  <a:srgbClr val="FFFFFF"/>
                </a:solidFill>
                <a:latin typeface="TT Drugs Bold"/>
              </a:rPr>
              <a:t>UNIVERSITAS PAMULANG</a:t>
            </a:r>
            <a:endParaRPr lang="en-US" sz="2100" dirty="0">
              <a:solidFill>
                <a:srgbClr val="FFFFFF"/>
              </a:solidFill>
              <a:latin typeface="TT Drugs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7540618" y="1028700"/>
            <a:ext cx="3363144" cy="966607"/>
            <a:chOff x="0" y="0"/>
            <a:chExt cx="4484191" cy="128881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817217"/>
              <a:ext cx="4484191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id-ID" sz="2200" spc="66" dirty="0">
                  <a:solidFill>
                    <a:srgbClr val="FFFFFF"/>
                  </a:solidFill>
                  <a:latin typeface="TT Drugs"/>
                </a:rPr>
                <a:t>DAFTAR PUSTAKA</a:t>
              </a:r>
              <a:endParaRPr lang="en-US" sz="2200" spc="66" dirty="0">
                <a:solidFill>
                  <a:srgbClr val="FFFFFF"/>
                </a:solidFill>
                <a:latin typeface="TT Drugs"/>
              </a:endParaRP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825202" y="0"/>
              <a:ext cx="625283" cy="625283"/>
            </a:xfrm>
            <a:prstGeom prst="rect">
              <a:avLst/>
            </a:prstGeom>
          </p:spPr>
        </p:pic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CFBCAC14-19AB-4917-AF30-2C47546A017B}"/>
              </a:ext>
            </a:extLst>
          </p:cNvPr>
          <p:cNvSpPr txBox="1"/>
          <p:nvPr/>
        </p:nvSpPr>
        <p:spPr>
          <a:xfrm>
            <a:off x="1030689" y="3388392"/>
            <a:ext cx="16383000" cy="712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id-ID" sz="2100" dirty="0" err="1">
                <a:solidFill>
                  <a:srgbClr val="FFFFFF"/>
                </a:solidFill>
                <a:latin typeface="TT Drugs Bold"/>
              </a:rPr>
              <a:t>Charleen</a:t>
            </a:r>
            <a:r>
              <a:rPr lang="id-ID" sz="2100" dirty="0">
                <a:solidFill>
                  <a:srgbClr val="FFFFFF"/>
                </a:solidFill>
                <a:latin typeface="TT Drugs Bold"/>
              </a:rPr>
              <a:t>. 2020. Macam </a:t>
            </a:r>
            <a:r>
              <a:rPr lang="id-ID" sz="2100" dirty="0" err="1">
                <a:solidFill>
                  <a:srgbClr val="FFFFFF"/>
                </a:solidFill>
                <a:latin typeface="TT Drugs Bold"/>
              </a:rPr>
              <a:t>Macam</a:t>
            </a:r>
            <a:r>
              <a:rPr lang="id-ID" sz="2100" dirty="0">
                <a:solidFill>
                  <a:srgbClr val="FFFFFF"/>
                </a:solidFill>
                <a:latin typeface="TT Drugs Bold"/>
              </a:rPr>
              <a:t> </a:t>
            </a:r>
            <a:r>
              <a:rPr lang="id-ID" sz="2100" dirty="0" err="1">
                <a:solidFill>
                  <a:srgbClr val="FFFFFF"/>
                </a:solidFill>
                <a:latin typeface="TT Drugs Bold"/>
              </a:rPr>
              <a:t>Linked</a:t>
            </a:r>
            <a:r>
              <a:rPr lang="id-ID" sz="2100" dirty="0">
                <a:solidFill>
                  <a:srgbClr val="FFFFFF"/>
                </a:solidFill>
                <a:latin typeface="TT Drugs Bold"/>
              </a:rPr>
              <a:t> </a:t>
            </a:r>
            <a:r>
              <a:rPr lang="id-ID" sz="2100" dirty="0" err="1">
                <a:solidFill>
                  <a:srgbClr val="FFFFFF"/>
                </a:solidFill>
                <a:latin typeface="TT Drugs Bold"/>
              </a:rPr>
              <a:t>List</a:t>
            </a:r>
            <a:r>
              <a:rPr lang="id-ID" sz="2100" dirty="0">
                <a:solidFill>
                  <a:srgbClr val="FFFFFF"/>
                </a:solidFill>
                <a:latin typeface="TT Drugs Bold"/>
              </a:rPr>
              <a:t>, Diakses dari https://charleends.blogspot.com/2020/02/macam-macam-linked-list.html, pada 14 Desember 2021.</a:t>
            </a:r>
            <a:endParaRPr lang="en-US" sz="2100" dirty="0">
              <a:solidFill>
                <a:srgbClr val="FFFFFF"/>
              </a:solidFill>
              <a:latin typeface="TT Drugs Bold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8652FEA1-E030-4658-BCFF-FF96A3DBF178}"/>
              </a:ext>
            </a:extLst>
          </p:cNvPr>
          <p:cNvSpPr txBox="1"/>
          <p:nvPr/>
        </p:nvSpPr>
        <p:spPr>
          <a:xfrm>
            <a:off x="1030689" y="4524106"/>
            <a:ext cx="16383000" cy="712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id-ID" sz="2100" dirty="0">
                <a:solidFill>
                  <a:srgbClr val="FFFFFF"/>
                </a:solidFill>
                <a:latin typeface="TT Drugs Bold"/>
              </a:rPr>
              <a:t>Umisa-MH. 2017. Operasi Pada </a:t>
            </a:r>
            <a:r>
              <a:rPr lang="id-ID" sz="2100" dirty="0" err="1">
                <a:solidFill>
                  <a:srgbClr val="FFFFFF"/>
                </a:solidFill>
                <a:latin typeface="TT Drugs Bold"/>
              </a:rPr>
              <a:t>Linked</a:t>
            </a:r>
            <a:r>
              <a:rPr lang="id-ID" sz="2100" dirty="0">
                <a:solidFill>
                  <a:srgbClr val="FFFFFF"/>
                </a:solidFill>
                <a:latin typeface="TT Drugs Bold"/>
              </a:rPr>
              <a:t> </a:t>
            </a:r>
            <a:r>
              <a:rPr lang="id-ID" sz="2100" dirty="0" err="1">
                <a:solidFill>
                  <a:srgbClr val="FFFFFF"/>
                </a:solidFill>
                <a:latin typeface="TT Drugs Bold"/>
              </a:rPr>
              <a:t>List</a:t>
            </a:r>
            <a:r>
              <a:rPr lang="id-ID" sz="2100" dirty="0">
                <a:solidFill>
                  <a:srgbClr val="FFFFFF"/>
                </a:solidFill>
                <a:latin typeface="TT Drugs Bold"/>
              </a:rPr>
              <a:t> dan </a:t>
            </a:r>
            <a:r>
              <a:rPr lang="id-ID" sz="2100" dirty="0" err="1">
                <a:solidFill>
                  <a:srgbClr val="FFFFFF"/>
                </a:solidFill>
                <a:latin typeface="TT Drugs Bold"/>
              </a:rPr>
              <a:t>Double</a:t>
            </a:r>
            <a:r>
              <a:rPr lang="id-ID" sz="2100" dirty="0">
                <a:solidFill>
                  <a:srgbClr val="FFFFFF"/>
                </a:solidFill>
                <a:latin typeface="TT Drugs Bold"/>
              </a:rPr>
              <a:t>, Diakses dari https://umisalamah022.blogspot.com/2017/08/operasi-pada-linked-list-dan-double.html, pada 14 Desember 2021.</a:t>
            </a:r>
            <a:endParaRPr lang="en-US" sz="2100" dirty="0">
              <a:solidFill>
                <a:srgbClr val="FFFFFF"/>
              </a:solidFill>
              <a:latin typeface="TT Drugs Bold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1499229A-3FA5-4722-91F9-116FE4E0A159}"/>
              </a:ext>
            </a:extLst>
          </p:cNvPr>
          <p:cNvSpPr txBox="1"/>
          <p:nvPr/>
        </p:nvSpPr>
        <p:spPr>
          <a:xfrm>
            <a:off x="1030689" y="5611746"/>
            <a:ext cx="16383000" cy="712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id-ID" sz="2100" dirty="0">
                <a:solidFill>
                  <a:srgbClr val="FFFFFF"/>
                </a:solidFill>
                <a:latin typeface="TT Drugs Bold"/>
              </a:rPr>
              <a:t>Ramdan Nurul. 2020. 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Data Structure : </a:t>
            </a:r>
            <a:r>
              <a:rPr lang="en-US" sz="21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Memahami</a:t>
            </a:r>
            <a:r>
              <a:rPr lang="en-US" sz="21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Linked List, Stack &amp; Queue</a:t>
            </a:r>
            <a:r>
              <a:rPr lang="id-ID" sz="21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, </a:t>
            </a:r>
            <a:r>
              <a:rPr lang="id-ID" sz="2100" dirty="0">
                <a:solidFill>
                  <a:srgbClr val="FFFFFF"/>
                </a:solidFill>
                <a:latin typeface="TT Drugs Bold"/>
              </a:rPr>
              <a:t>Diakses dari https://ramdannur.wordpress.com/2020/04/19/data-structure-linked-list-stack-queue/, pada 14 Desember 2021.</a:t>
            </a:r>
            <a:endParaRPr lang="en-US" sz="2100" dirty="0">
              <a:solidFill>
                <a:srgbClr val="FFFFFF"/>
              </a:solidFill>
              <a:latin typeface="TT Drugs Bold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6D3D29FF-C0A9-4F7A-A5DF-1F4729D8ADC8}"/>
              </a:ext>
            </a:extLst>
          </p:cNvPr>
          <p:cNvSpPr txBox="1"/>
          <p:nvPr/>
        </p:nvSpPr>
        <p:spPr>
          <a:xfrm>
            <a:off x="1030689" y="6646778"/>
            <a:ext cx="16383000" cy="712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id-ID" sz="2100" dirty="0">
                <a:solidFill>
                  <a:srgbClr val="FFFFFF"/>
                </a:solidFill>
                <a:latin typeface="TT Drugs Bold"/>
              </a:rPr>
              <a:t>Maulana </a:t>
            </a:r>
            <a:r>
              <a:rPr lang="id-ID" sz="2100" dirty="0" err="1">
                <a:solidFill>
                  <a:srgbClr val="FFFFFF"/>
                </a:solidFill>
                <a:latin typeface="TT Drugs Bold"/>
              </a:rPr>
              <a:t>Adieb</a:t>
            </a:r>
            <a:r>
              <a:rPr lang="id-ID" sz="2100" dirty="0">
                <a:solidFill>
                  <a:srgbClr val="FFFFFF"/>
                </a:solidFill>
                <a:latin typeface="TT Drugs Bold"/>
              </a:rPr>
              <a:t>. 2021. Memahami </a:t>
            </a:r>
            <a:r>
              <a:rPr lang="id-ID" sz="2100" dirty="0" err="1">
                <a:solidFill>
                  <a:srgbClr val="FFFFFF"/>
                </a:solidFill>
                <a:latin typeface="TT Drugs Bold"/>
              </a:rPr>
              <a:t>Stack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, </a:t>
            </a:r>
            <a:r>
              <a:rPr lang="id-ID" sz="2100" dirty="0">
                <a:solidFill>
                  <a:srgbClr val="FFFFFF"/>
                </a:solidFill>
                <a:latin typeface="TT Drugs Bold"/>
              </a:rPr>
              <a:t>Diakses dari https://glints.com/id/lowongan/stack-adalah/#.YbjIj71BzIV, pada 14 Desember 2021.</a:t>
            </a:r>
            <a:endParaRPr lang="en-US" sz="2100" dirty="0">
              <a:solidFill>
                <a:srgbClr val="FFFFFF"/>
              </a:solidFill>
              <a:latin typeface="TT Drugs Bold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B93EB7BB-8CAA-49D0-B450-44C111B634EE}"/>
              </a:ext>
            </a:extLst>
          </p:cNvPr>
          <p:cNvSpPr txBox="1"/>
          <p:nvPr/>
        </p:nvSpPr>
        <p:spPr>
          <a:xfrm>
            <a:off x="1030689" y="7557777"/>
            <a:ext cx="16383000" cy="712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id-ID" sz="2100" dirty="0">
                <a:solidFill>
                  <a:srgbClr val="FFFFFF"/>
                </a:solidFill>
                <a:latin typeface="TT Drugs Bold"/>
              </a:rPr>
              <a:t>Johnson Sihombing. </a:t>
            </a:r>
            <a:r>
              <a:rPr lang="id-ID" sz="2100" dirty="0">
                <a:solidFill>
                  <a:schemeClr val="bg1"/>
                </a:solidFill>
                <a:latin typeface="TT Drugs Bold" panose="020B0604020202020204" charset="0"/>
              </a:rPr>
              <a:t>PENERAPAN STACK DAN QUEUE PADA ARRAY DAN LINKED LIST DALAM Java, Diakses dari  https://journal.piksi.ac.id/index.php/INFOKOM/article/download/160/116, pada 14 Desember 2021.</a:t>
            </a:r>
            <a:endParaRPr lang="en-US" sz="2100" dirty="0">
              <a:solidFill>
                <a:srgbClr val="FFFFFF"/>
              </a:solidFill>
              <a:latin typeface="TT Drugs Bold"/>
            </a:endParaRPr>
          </a:p>
        </p:txBody>
      </p:sp>
    </p:spTree>
    <p:extLst>
      <p:ext uri="{BB962C8B-B14F-4D97-AF65-F5344CB8AC3E}">
        <p14:creationId xmlns:p14="http://schemas.microsoft.com/office/powerpoint/2010/main" val="3078671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21556"/>
            <a:ext cx="8402807" cy="292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29"/>
              </a:lnSpc>
            </a:pPr>
            <a:r>
              <a:rPr lang="id-ID" sz="9524" dirty="0">
                <a:solidFill>
                  <a:srgbClr val="FFFFFF"/>
                </a:solidFill>
                <a:latin typeface="Forum"/>
              </a:rPr>
              <a:t>ANGGOTA KELOMPOK</a:t>
            </a:r>
            <a:r>
              <a:rPr lang="en-US" sz="9524">
                <a:solidFill>
                  <a:srgbClr val="FFFFFF"/>
                </a:solidFill>
                <a:latin typeface="Forum"/>
              </a:rPr>
              <a:t> 4</a:t>
            </a:r>
            <a:endParaRPr lang="en-US" sz="9524" dirty="0">
              <a:solidFill>
                <a:srgbClr val="FFFFFF"/>
              </a:solidFill>
              <a:latin typeface="Forum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9201021" y="5755943"/>
            <a:ext cx="8357237" cy="890500"/>
            <a:chOff x="1987" y="35474"/>
            <a:chExt cx="11142982" cy="1187333"/>
          </a:xfrm>
        </p:grpSpPr>
        <p:sp>
          <p:nvSpPr>
            <p:cNvPr id="6" name="TextBox 6"/>
            <p:cNvSpPr txBox="1"/>
            <p:nvPr/>
          </p:nvSpPr>
          <p:spPr>
            <a:xfrm>
              <a:off x="1987" y="359222"/>
              <a:ext cx="1347472" cy="7147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 dirty="0">
                  <a:solidFill>
                    <a:srgbClr val="FFFFFF"/>
                  </a:solidFill>
                  <a:latin typeface="TT Drugs Bold"/>
                </a:rPr>
                <a:t>0</a:t>
              </a:r>
              <a:r>
                <a:rPr lang="id-ID" sz="3499" dirty="0">
                  <a:solidFill>
                    <a:srgbClr val="FFFFFF"/>
                  </a:solidFill>
                  <a:latin typeface="TT Drugs Bold"/>
                </a:rPr>
                <a:t>4</a:t>
              </a:r>
              <a:endParaRPr lang="en-US" sz="3499" dirty="0">
                <a:solidFill>
                  <a:srgbClr val="FFFFFF"/>
                </a:solidFill>
                <a:latin typeface="TT Drugs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62829" y="35474"/>
              <a:ext cx="9682140" cy="118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TT Drugs"/>
                </a:rPr>
                <a:t>R</a:t>
              </a:r>
              <a:r>
                <a:rPr lang="id-ID" sz="2800" dirty="0">
                  <a:solidFill>
                    <a:srgbClr val="FFFFFF"/>
                  </a:solidFill>
                  <a:latin typeface="TT Drugs"/>
                </a:rPr>
                <a:t>AHMAT PRASETYO</a:t>
              </a:r>
            </a:p>
            <a:p>
              <a:pPr>
                <a:lnSpc>
                  <a:spcPts val="364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TT Drugs"/>
                </a:rPr>
                <a:t>(</a:t>
              </a:r>
              <a:r>
                <a:rPr lang="id-ID" sz="2800" dirty="0">
                  <a:solidFill>
                    <a:srgbClr val="FFFFFF"/>
                  </a:solidFill>
                  <a:latin typeface="TT Drugs"/>
                </a:rPr>
                <a:t>201011400693</a:t>
              </a:r>
              <a:r>
                <a:rPr lang="en-US" sz="2800" dirty="0">
                  <a:solidFill>
                    <a:srgbClr val="FFFFFF"/>
                  </a:solidFill>
                  <a:latin typeface="TT Drugs"/>
                </a:rPr>
                <a:t>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14329" y="7428394"/>
            <a:ext cx="8358901" cy="890500"/>
            <a:chOff x="-232" y="-28800"/>
            <a:chExt cx="11145201" cy="1187332"/>
          </a:xfrm>
        </p:grpSpPr>
        <p:sp>
          <p:nvSpPr>
            <p:cNvPr id="12" name="TextBox 12"/>
            <p:cNvSpPr txBox="1"/>
            <p:nvPr/>
          </p:nvSpPr>
          <p:spPr>
            <a:xfrm>
              <a:off x="-232" y="168329"/>
              <a:ext cx="882271" cy="7147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 dirty="0">
                  <a:solidFill>
                    <a:srgbClr val="FFFFFF"/>
                  </a:solidFill>
                  <a:latin typeface="TT Drugs Bold"/>
                </a:rPr>
                <a:t>0</a:t>
              </a:r>
              <a:r>
                <a:rPr lang="id-ID" sz="3499" dirty="0">
                  <a:solidFill>
                    <a:srgbClr val="FFFFFF"/>
                  </a:solidFill>
                  <a:latin typeface="TT Drugs Bold"/>
                </a:rPr>
                <a:t>5</a:t>
              </a:r>
              <a:endParaRPr lang="en-US" sz="3499" dirty="0">
                <a:solidFill>
                  <a:srgbClr val="FFFFFF"/>
                </a:solidFill>
                <a:latin typeface="TT Drugs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462829" y="-28800"/>
              <a:ext cx="9682140" cy="1187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id-ID" sz="2800" dirty="0">
                  <a:solidFill>
                    <a:srgbClr val="FFFFFF"/>
                  </a:solidFill>
                  <a:latin typeface="TT Drugs"/>
                </a:rPr>
                <a:t>RIO ANTONO</a:t>
              </a:r>
            </a:p>
            <a:p>
              <a:pPr>
                <a:lnSpc>
                  <a:spcPts val="364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TT Drugs"/>
                </a:rPr>
                <a:t>(201011401677)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8900573" y="6767720"/>
            <a:ext cx="835872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8900573" y="8473708"/>
            <a:ext cx="835872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69824DC5-F213-455E-8BC0-883BFC26C5D0}"/>
              </a:ext>
            </a:extLst>
          </p:cNvPr>
          <p:cNvGrpSpPr/>
          <p:nvPr/>
        </p:nvGrpSpPr>
        <p:grpSpPr>
          <a:xfrm>
            <a:off x="268562" y="5040814"/>
            <a:ext cx="8358727" cy="890500"/>
            <a:chOff x="0" y="-28800"/>
            <a:chExt cx="11144969" cy="1187334"/>
          </a:xfrm>
        </p:grpSpPr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CDDC016E-CF6F-4B35-AF2F-2814A5E338C9}"/>
                </a:ext>
              </a:extLst>
            </p:cNvPr>
            <p:cNvSpPr txBox="1"/>
            <p:nvPr/>
          </p:nvSpPr>
          <p:spPr>
            <a:xfrm>
              <a:off x="0" y="193449"/>
              <a:ext cx="797223" cy="714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 dirty="0">
                  <a:solidFill>
                    <a:srgbClr val="FFFFFF"/>
                  </a:solidFill>
                  <a:latin typeface="TT Drugs Bold"/>
                </a:rPr>
                <a:t>0</a:t>
              </a:r>
              <a:r>
                <a:rPr lang="id-ID" sz="3499" dirty="0">
                  <a:solidFill>
                    <a:srgbClr val="FFFFFF"/>
                  </a:solidFill>
                  <a:latin typeface="TT Drugs Bold"/>
                </a:rPr>
                <a:t>1</a:t>
              </a:r>
              <a:endParaRPr lang="en-US" sz="3499" dirty="0">
                <a:solidFill>
                  <a:srgbClr val="FFFFFF"/>
                </a:solidFill>
                <a:latin typeface="TT Drugs Bold"/>
              </a:endParaRPr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5DAD0BA4-4557-4B47-B716-7488C007C3ED}"/>
                </a:ext>
              </a:extLst>
            </p:cNvPr>
            <p:cNvSpPr txBox="1"/>
            <p:nvPr/>
          </p:nvSpPr>
          <p:spPr>
            <a:xfrm>
              <a:off x="1462829" y="-28800"/>
              <a:ext cx="9682140" cy="1187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id-ID" sz="2800" dirty="0">
                  <a:solidFill>
                    <a:srgbClr val="FFFFFF"/>
                  </a:solidFill>
                  <a:latin typeface="TT Drugs"/>
                </a:rPr>
                <a:t>ANDRI FIRMAN SAPUTRA</a:t>
              </a:r>
            </a:p>
            <a:p>
              <a:pPr>
                <a:lnSpc>
                  <a:spcPts val="3640"/>
                </a:lnSpc>
              </a:pPr>
              <a:r>
                <a:rPr lang="id-ID" sz="2800" dirty="0">
                  <a:solidFill>
                    <a:srgbClr val="FFFFFF"/>
                  </a:solidFill>
                  <a:latin typeface="TT Drugs"/>
                </a:rPr>
                <a:t>(201011402125)</a:t>
              </a:r>
            </a:p>
          </p:txBody>
        </p:sp>
      </p:grpSp>
      <p:sp>
        <p:nvSpPr>
          <p:cNvPr id="22" name="AutoShape 14">
            <a:extLst>
              <a:ext uri="{FF2B5EF4-FFF2-40B4-BE49-F238E27FC236}">
                <a16:creationId xmlns:a16="http://schemas.microsoft.com/office/drawing/2014/main" id="{C1F766FC-110B-44D8-8E7C-6B58319A3649}"/>
              </a:ext>
            </a:extLst>
          </p:cNvPr>
          <p:cNvSpPr/>
          <p:nvPr/>
        </p:nvSpPr>
        <p:spPr>
          <a:xfrm>
            <a:off x="268562" y="6083207"/>
            <a:ext cx="835872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279BFF25-9430-4B57-AF6F-5FBAEDD46673}"/>
              </a:ext>
            </a:extLst>
          </p:cNvPr>
          <p:cNvGrpSpPr/>
          <p:nvPr/>
        </p:nvGrpSpPr>
        <p:grpSpPr>
          <a:xfrm>
            <a:off x="305433" y="6646443"/>
            <a:ext cx="8269803" cy="890500"/>
            <a:chOff x="0" y="-52201"/>
            <a:chExt cx="11026404" cy="1187333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2037658A-4980-41B1-A9B5-7FA4CE7FCD1B}"/>
                </a:ext>
              </a:extLst>
            </p:cNvPr>
            <p:cNvSpPr txBox="1"/>
            <p:nvPr/>
          </p:nvSpPr>
          <p:spPr>
            <a:xfrm>
              <a:off x="0" y="-38118"/>
              <a:ext cx="910481" cy="7147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 dirty="0">
                  <a:solidFill>
                    <a:srgbClr val="FFFFFF"/>
                  </a:solidFill>
                  <a:latin typeface="TT Drugs Bold"/>
                </a:rPr>
                <a:t>0</a:t>
              </a:r>
              <a:r>
                <a:rPr lang="id-ID" sz="3499" dirty="0">
                  <a:solidFill>
                    <a:srgbClr val="FFFFFF"/>
                  </a:solidFill>
                  <a:latin typeface="TT Drugs Bold"/>
                </a:rPr>
                <a:t>2</a:t>
              </a:r>
              <a:endParaRPr lang="en-US" sz="3499" dirty="0">
                <a:solidFill>
                  <a:srgbClr val="FFFFFF"/>
                </a:solidFill>
                <a:latin typeface="TT Drugs Bold"/>
              </a:endParaRP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A9AD3C51-03BC-459F-9549-85C42A0D12EE}"/>
                </a:ext>
              </a:extLst>
            </p:cNvPr>
            <p:cNvSpPr txBox="1"/>
            <p:nvPr/>
          </p:nvSpPr>
          <p:spPr>
            <a:xfrm>
              <a:off x="1344264" y="-52201"/>
              <a:ext cx="9682140" cy="118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id-ID" sz="2800" dirty="0">
                  <a:solidFill>
                    <a:srgbClr val="FFFFFF"/>
                  </a:solidFill>
                  <a:latin typeface="TT Drugs"/>
                </a:rPr>
                <a:t>MUHAMMAD IRFANNURROJA</a:t>
              </a:r>
            </a:p>
            <a:p>
              <a:pPr>
                <a:lnSpc>
                  <a:spcPts val="3640"/>
                </a:lnSpc>
              </a:pPr>
              <a:r>
                <a:rPr lang="id-ID" sz="2800" dirty="0">
                  <a:solidFill>
                    <a:srgbClr val="FFFFFF"/>
                  </a:solidFill>
                  <a:latin typeface="TT Drugs"/>
                </a:rPr>
                <a:t>(201011401461)</a:t>
              </a:r>
              <a:endParaRPr lang="en-US" sz="2800" dirty="0">
                <a:solidFill>
                  <a:srgbClr val="FFFFFF"/>
                </a:solidFill>
                <a:latin typeface="TT Drugs"/>
              </a:endParaRPr>
            </a:p>
          </p:txBody>
        </p: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id="{C28BC1BD-C77C-4A4C-9663-9175F82EF1C4}"/>
              </a:ext>
            </a:extLst>
          </p:cNvPr>
          <p:cNvGrpSpPr/>
          <p:nvPr/>
        </p:nvGrpSpPr>
        <p:grpSpPr>
          <a:xfrm>
            <a:off x="334930" y="7956526"/>
            <a:ext cx="8307107" cy="1352166"/>
            <a:chOff x="0" y="-190262"/>
            <a:chExt cx="11076143" cy="1802887"/>
          </a:xfrm>
        </p:grpSpPr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38A1FA9E-34C1-4E18-A128-FDEC21336B75}"/>
                </a:ext>
              </a:extLst>
            </p:cNvPr>
            <p:cNvSpPr txBox="1"/>
            <p:nvPr/>
          </p:nvSpPr>
          <p:spPr>
            <a:xfrm>
              <a:off x="0" y="-38118"/>
              <a:ext cx="1304935" cy="7147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 dirty="0">
                  <a:solidFill>
                    <a:srgbClr val="FFFFFF"/>
                  </a:solidFill>
                  <a:latin typeface="TT Drugs Bold"/>
                </a:rPr>
                <a:t>0</a:t>
              </a:r>
              <a:r>
                <a:rPr lang="id-ID" sz="3499" dirty="0">
                  <a:solidFill>
                    <a:srgbClr val="FFFFFF"/>
                  </a:solidFill>
                  <a:latin typeface="TT Drugs Bold"/>
                </a:rPr>
                <a:t>3</a:t>
              </a:r>
              <a:endParaRPr lang="en-US" sz="3499" dirty="0">
                <a:solidFill>
                  <a:srgbClr val="FFFFFF"/>
                </a:solidFill>
                <a:latin typeface="TT Drugs Bold"/>
              </a:endParaRPr>
            </a:p>
          </p:txBody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62726B81-20E6-42FA-9B5B-891DE9A2717D}"/>
                </a:ext>
              </a:extLst>
            </p:cNvPr>
            <p:cNvSpPr txBox="1"/>
            <p:nvPr/>
          </p:nvSpPr>
          <p:spPr>
            <a:xfrm>
              <a:off x="1394003" y="-190262"/>
              <a:ext cx="9682140" cy="1802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id-ID" sz="2800" dirty="0">
                  <a:solidFill>
                    <a:srgbClr val="FFFFFF"/>
                  </a:solidFill>
                  <a:latin typeface="TT Drugs"/>
                </a:rPr>
                <a:t>RAGIL RAMADHAN</a:t>
              </a:r>
            </a:p>
            <a:p>
              <a:pPr>
                <a:lnSpc>
                  <a:spcPts val="364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TT Drugs"/>
                </a:rPr>
                <a:t>(201011402305</a:t>
              </a:r>
              <a:r>
                <a:rPr lang="id-ID" sz="2800" dirty="0">
                  <a:solidFill>
                    <a:srgbClr val="FFFFFF"/>
                  </a:solidFill>
                  <a:latin typeface="TT Drugs"/>
                </a:rPr>
                <a:t>)</a:t>
              </a:r>
            </a:p>
            <a:p>
              <a:pPr>
                <a:lnSpc>
                  <a:spcPts val="3640"/>
                </a:lnSpc>
              </a:pPr>
              <a:endParaRPr lang="en-US" sz="2800" dirty="0">
                <a:solidFill>
                  <a:srgbClr val="FFFFFF"/>
                </a:solidFill>
                <a:latin typeface="TT Drugs"/>
              </a:endParaRPr>
            </a:p>
          </p:txBody>
        </p:sp>
      </p:grpSp>
      <p:sp>
        <p:nvSpPr>
          <p:cNvPr id="32" name="AutoShape 15">
            <a:extLst>
              <a:ext uri="{FF2B5EF4-FFF2-40B4-BE49-F238E27FC236}">
                <a16:creationId xmlns:a16="http://schemas.microsoft.com/office/drawing/2014/main" id="{8D99732B-6E4C-4E48-A5CD-7DC414D0862F}"/>
              </a:ext>
            </a:extLst>
          </p:cNvPr>
          <p:cNvSpPr/>
          <p:nvPr/>
        </p:nvSpPr>
        <p:spPr>
          <a:xfrm>
            <a:off x="305433" y="7641679"/>
            <a:ext cx="835872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15">
            <a:extLst>
              <a:ext uri="{FF2B5EF4-FFF2-40B4-BE49-F238E27FC236}">
                <a16:creationId xmlns:a16="http://schemas.microsoft.com/office/drawing/2014/main" id="{5B5DBFD6-FF00-4899-B16B-5FA6E17851C0}"/>
              </a:ext>
            </a:extLst>
          </p:cNvPr>
          <p:cNvSpPr/>
          <p:nvPr/>
        </p:nvSpPr>
        <p:spPr>
          <a:xfrm>
            <a:off x="268560" y="8928924"/>
            <a:ext cx="835872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d-ID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100000">
            <a:off x="-1401240" y="5766256"/>
            <a:ext cx="7804324" cy="822590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-642357" y="5840124"/>
            <a:ext cx="2987764" cy="0"/>
          </a:xfrm>
          <a:prstGeom prst="line">
            <a:avLst/>
          </a:prstGeom>
          <a:ln w="9525" cap="rnd">
            <a:solidFill>
              <a:srgbClr val="0F2A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400000">
            <a:off x="2175484" y="5840124"/>
            <a:ext cx="2987764" cy="0"/>
          </a:xfrm>
          <a:prstGeom prst="line">
            <a:avLst/>
          </a:prstGeom>
          <a:ln w="9525" cap="rnd">
            <a:solidFill>
              <a:srgbClr val="0F2A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4871983" y="5840124"/>
            <a:ext cx="2987764" cy="0"/>
          </a:xfrm>
          <a:prstGeom prst="line">
            <a:avLst/>
          </a:prstGeom>
          <a:ln w="9525" cap="rnd">
            <a:solidFill>
              <a:srgbClr val="0F2A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400000">
            <a:off x="7645356" y="5840124"/>
            <a:ext cx="2987764" cy="0"/>
          </a:xfrm>
          <a:prstGeom prst="line">
            <a:avLst/>
          </a:prstGeom>
          <a:ln w="9525" cap="rnd">
            <a:solidFill>
              <a:srgbClr val="0F2A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400000">
            <a:off x="10436231" y="5840124"/>
            <a:ext cx="2987764" cy="0"/>
          </a:xfrm>
          <a:prstGeom prst="line">
            <a:avLst/>
          </a:prstGeom>
          <a:ln w="9525" cap="rnd">
            <a:solidFill>
              <a:srgbClr val="0F2A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400000">
            <a:off x="13078800" y="5840124"/>
            <a:ext cx="2987764" cy="0"/>
          </a:xfrm>
          <a:prstGeom prst="line">
            <a:avLst/>
          </a:prstGeom>
          <a:ln w="9525" cap="rnd">
            <a:solidFill>
              <a:srgbClr val="0F2A3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914474">
            <a:off x="12428141" y="-1311467"/>
            <a:ext cx="7518607" cy="468033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028700" y="1028700"/>
            <a:ext cx="11557710" cy="2186857"/>
            <a:chOff x="0" y="0"/>
            <a:chExt cx="15410280" cy="291580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15410280" cy="196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19"/>
                </a:lnSpc>
              </a:pPr>
              <a:r>
                <a:rPr lang="en-US" sz="9599">
                  <a:solidFill>
                    <a:srgbClr val="0F2A37"/>
                  </a:solidFill>
                  <a:latin typeface="Forum"/>
                </a:rPr>
                <a:t>AGENDA HARI INI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166542"/>
              <a:ext cx="11203743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0F2A37"/>
                  </a:solidFill>
                  <a:latin typeface="TT Drugs"/>
                </a:rPr>
                <a:t>Yang akan kita pelajari: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4292752"/>
            <a:ext cx="2262320" cy="1565691"/>
            <a:chOff x="0" y="-38100"/>
            <a:chExt cx="3016427" cy="208758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862155"/>
              <a:ext cx="3016427" cy="1187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id-ID" sz="2800" dirty="0">
                  <a:solidFill>
                    <a:srgbClr val="0F2A37"/>
                  </a:solidFill>
                  <a:latin typeface="TT Drugs"/>
                </a:rPr>
                <a:t>Definisi </a:t>
              </a:r>
              <a:r>
                <a:rPr lang="id-ID" sz="2800" dirty="0" err="1">
                  <a:solidFill>
                    <a:srgbClr val="0F2A37"/>
                  </a:solidFill>
                  <a:latin typeface="TT Drugs"/>
                </a:rPr>
                <a:t>Linked</a:t>
              </a:r>
              <a:r>
                <a:rPr lang="id-ID" sz="2800" dirty="0">
                  <a:solidFill>
                    <a:srgbClr val="0F2A37"/>
                  </a:solidFill>
                  <a:latin typeface="TT Drugs"/>
                </a:rPr>
                <a:t> </a:t>
              </a:r>
              <a:r>
                <a:rPr lang="id-ID" sz="2800" dirty="0" err="1">
                  <a:solidFill>
                    <a:srgbClr val="0F2A37"/>
                  </a:solidFill>
                  <a:latin typeface="TT Drugs"/>
                </a:rPr>
                <a:t>List</a:t>
              </a:r>
              <a:endParaRPr lang="en-US" sz="2800" dirty="0">
                <a:solidFill>
                  <a:srgbClr val="0F2A37"/>
                </a:solidFill>
                <a:latin typeface="TT Drug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016427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0F2A37"/>
                  </a:solidFill>
                  <a:latin typeface="TT Drugs Bold"/>
                </a:rPr>
                <a:t>01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795391" y="4292752"/>
            <a:ext cx="2262320" cy="2045136"/>
            <a:chOff x="0" y="-38100"/>
            <a:chExt cx="3016427" cy="272684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885861"/>
              <a:ext cx="3016427" cy="1802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id-ID" sz="2800" dirty="0" err="1">
                  <a:solidFill>
                    <a:srgbClr val="0F2A37"/>
                  </a:solidFill>
                  <a:latin typeface="TT Drugs"/>
                </a:rPr>
                <a:t>Macam-Macam</a:t>
              </a:r>
              <a:r>
                <a:rPr lang="id-ID" sz="2800" dirty="0">
                  <a:solidFill>
                    <a:srgbClr val="0F2A37"/>
                  </a:solidFill>
                  <a:latin typeface="TT Drugs"/>
                </a:rPr>
                <a:t> </a:t>
              </a:r>
              <a:r>
                <a:rPr lang="id-ID" sz="2800" dirty="0" err="1">
                  <a:solidFill>
                    <a:srgbClr val="0F2A37"/>
                  </a:solidFill>
                  <a:latin typeface="TT Drugs"/>
                </a:rPr>
                <a:t>Linked</a:t>
              </a:r>
              <a:r>
                <a:rPr lang="id-ID" sz="2800" dirty="0">
                  <a:solidFill>
                    <a:srgbClr val="0F2A37"/>
                  </a:solidFill>
                  <a:latin typeface="TT Drugs"/>
                </a:rPr>
                <a:t> </a:t>
              </a:r>
              <a:r>
                <a:rPr lang="id-ID" sz="2800" dirty="0" err="1">
                  <a:solidFill>
                    <a:srgbClr val="0F2A37"/>
                  </a:solidFill>
                  <a:latin typeface="TT Drugs"/>
                </a:rPr>
                <a:t>List</a:t>
              </a:r>
              <a:endParaRPr lang="en-US" sz="2800" dirty="0">
                <a:solidFill>
                  <a:srgbClr val="0F2A37"/>
                </a:solidFill>
                <a:latin typeface="TT Drug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016427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0F2A37"/>
                  </a:solidFill>
                  <a:latin typeface="TT Drugs Bold"/>
                </a:rPr>
                <a:t>02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551943" y="4292752"/>
            <a:ext cx="2272460" cy="2618113"/>
            <a:chOff x="0" y="-38100"/>
            <a:chExt cx="3029946" cy="349081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034277"/>
              <a:ext cx="3029946" cy="2418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id-ID" sz="2800" dirty="0" err="1">
                  <a:solidFill>
                    <a:srgbClr val="0F2A37"/>
                  </a:solidFill>
                  <a:latin typeface="TT Drugs"/>
                </a:rPr>
                <a:t>Operasi-Operasi</a:t>
              </a:r>
              <a:r>
                <a:rPr lang="id-ID" sz="2800" dirty="0">
                  <a:solidFill>
                    <a:srgbClr val="0F2A37"/>
                  </a:solidFill>
                  <a:latin typeface="TT Drugs"/>
                </a:rPr>
                <a:t> Pada </a:t>
              </a:r>
              <a:r>
                <a:rPr lang="id-ID" sz="2800" dirty="0" err="1">
                  <a:solidFill>
                    <a:srgbClr val="0F2A37"/>
                  </a:solidFill>
                  <a:latin typeface="TT Drugs"/>
                </a:rPr>
                <a:t>Linked</a:t>
              </a:r>
              <a:r>
                <a:rPr lang="id-ID" sz="2800" dirty="0">
                  <a:solidFill>
                    <a:srgbClr val="0F2A37"/>
                  </a:solidFill>
                  <a:latin typeface="TT Drugs"/>
                </a:rPr>
                <a:t> </a:t>
              </a:r>
              <a:r>
                <a:rPr lang="id-ID" sz="2800" dirty="0" err="1">
                  <a:solidFill>
                    <a:srgbClr val="0F2A37"/>
                  </a:solidFill>
                  <a:latin typeface="TT Drugs"/>
                </a:rPr>
                <a:t>List</a:t>
              </a:r>
              <a:endParaRPr lang="en-US" sz="2800" dirty="0">
                <a:solidFill>
                  <a:srgbClr val="0F2A37"/>
                </a:solidFill>
                <a:latin typeface="TT Drug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029946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0F2A37"/>
                  </a:solidFill>
                  <a:latin typeface="TT Drugs Bold"/>
                </a:rPr>
                <a:t>03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328773" y="4292752"/>
            <a:ext cx="2262320" cy="1694783"/>
            <a:chOff x="0" y="-38100"/>
            <a:chExt cx="3016427" cy="2259710"/>
          </a:xfrm>
        </p:grpSpPr>
        <p:sp>
          <p:nvSpPr>
            <p:cNvPr id="23" name="TextBox 23"/>
            <p:cNvSpPr txBox="1"/>
            <p:nvPr/>
          </p:nvSpPr>
          <p:spPr>
            <a:xfrm>
              <a:off x="0" y="1034277"/>
              <a:ext cx="3016427" cy="118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id-ID" sz="2800" dirty="0">
                  <a:solidFill>
                    <a:srgbClr val="0F2A37"/>
                  </a:solidFill>
                  <a:latin typeface="TT Drugs"/>
                </a:rPr>
                <a:t>Definisi </a:t>
              </a:r>
              <a:r>
                <a:rPr lang="id-ID" sz="2800" dirty="0" err="1">
                  <a:solidFill>
                    <a:srgbClr val="0F2A37"/>
                  </a:solidFill>
                  <a:latin typeface="TT Drugs"/>
                </a:rPr>
                <a:t>Stack</a:t>
              </a:r>
              <a:endParaRPr lang="en-US" sz="2800" dirty="0">
                <a:solidFill>
                  <a:srgbClr val="0F2A37"/>
                </a:solidFill>
                <a:latin typeface="TT Drugs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3016427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0F2A37"/>
                  </a:solidFill>
                  <a:latin typeface="TT Drugs Bold"/>
                </a:rPr>
                <a:t>04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095464" y="4292752"/>
            <a:ext cx="2262320" cy="2156448"/>
            <a:chOff x="0" y="-38100"/>
            <a:chExt cx="3016427" cy="287526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1034277"/>
              <a:ext cx="3016427" cy="1802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id-ID" sz="2800" dirty="0">
                  <a:solidFill>
                    <a:srgbClr val="0F2A37"/>
                  </a:solidFill>
                  <a:latin typeface="TT Drugs"/>
                </a:rPr>
                <a:t>Jenis-Jenis Operasi </a:t>
              </a:r>
              <a:r>
                <a:rPr lang="id-ID" sz="2800" dirty="0" err="1">
                  <a:solidFill>
                    <a:srgbClr val="0F2A37"/>
                  </a:solidFill>
                  <a:latin typeface="TT Drugs"/>
                </a:rPr>
                <a:t>Stack</a:t>
              </a:r>
              <a:endParaRPr lang="en-US" sz="2800" dirty="0">
                <a:solidFill>
                  <a:srgbClr val="0F2A37"/>
                </a:solidFill>
                <a:latin typeface="TT Drug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3016427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0F2A37"/>
                  </a:solidFill>
                  <a:latin typeface="TT Drugs Bold"/>
                </a:rPr>
                <a:t>05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824055" y="4292752"/>
            <a:ext cx="2397145" cy="2156448"/>
            <a:chOff x="0" y="-38100"/>
            <a:chExt cx="3196194" cy="2875266"/>
          </a:xfrm>
        </p:grpSpPr>
        <p:sp>
          <p:nvSpPr>
            <p:cNvPr id="29" name="TextBox 29"/>
            <p:cNvSpPr txBox="1"/>
            <p:nvPr/>
          </p:nvSpPr>
          <p:spPr>
            <a:xfrm>
              <a:off x="0" y="1034278"/>
              <a:ext cx="3196194" cy="180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id-ID" sz="2800" dirty="0">
                  <a:solidFill>
                    <a:srgbClr val="0F2A37"/>
                  </a:solidFill>
                  <a:latin typeface="TT Drugs"/>
                </a:rPr>
                <a:t>Deklarasi Struktur Data </a:t>
              </a:r>
              <a:r>
                <a:rPr lang="id-ID" sz="2800" dirty="0" err="1">
                  <a:solidFill>
                    <a:srgbClr val="0F2A37"/>
                  </a:solidFill>
                  <a:latin typeface="TT Drugs"/>
                </a:rPr>
                <a:t>Stuck</a:t>
              </a:r>
              <a:endParaRPr lang="en-US" sz="2800" dirty="0">
                <a:solidFill>
                  <a:srgbClr val="0F2A37"/>
                </a:solidFill>
                <a:latin typeface="TT Drugs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3196194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0F2A37"/>
                  </a:solidFill>
                  <a:latin typeface="TT Drugs Bold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336792" y="3248361"/>
            <a:ext cx="8825308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903874">
            <a:off x="-1262775" y="-2893697"/>
            <a:ext cx="10898092" cy="95222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81801" y="4540590"/>
            <a:ext cx="6741277" cy="912524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045320" y="4058918"/>
            <a:ext cx="6213980" cy="2136072"/>
            <a:chOff x="0" y="-9565"/>
            <a:chExt cx="8285306" cy="2848095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65"/>
              <a:ext cx="8285306" cy="196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19"/>
                </a:lnSpc>
              </a:pPr>
              <a:r>
                <a:rPr lang="en-US" sz="9599" dirty="0">
                  <a:solidFill>
                    <a:srgbClr val="FFFFFF"/>
                  </a:solidFill>
                  <a:latin typeface="Forum"/>
                </a:rPr>
                <a:t>BAGIAN I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23805"/>
              <a:ext cx="8285306" cy="71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 dirty="0" err="1">
                  <a:solidFill>
                    <a:srgbClr val="FFFFFF"/>
                  </a:solidFill>
                  <a:latin typeface="TT Drugs"/>
                </a:rPr>
                <a:t>Definisi</a:t>
              </a:r>
              <a:r>
                <a:rPr lang="en-US" sz="3499" dirty="0">
                  <a:solidFill>
                    <a:srgbClr val="FFFFFF"/>
                  </a:solidFill>
                  <a:latin typeface="TT Drugs"/>
                </a:rPr>
                <a:t> </a:t>
              </a:r>
              <a:r>
                <a:rPr lang="id-ID" sz="3499" dirty="0">
                  <a:solidFill>
                    <a:srgbClr val="FFFFFF"/>
                  </a:solidFill>
                  <a:latin typeface="TT Drugs"/>
                </a:rPr>
                <a:t>Dari </a:t>
              </a:r>
              <a:r>
                <a:rPr lang="id-ID" sz="3499" dirty="0" err="1">
                  <a:solidFill>
                    <a:srgbClr val="FFFFFF"/>
                  </a:solidFill>
                  <a:latin typeface="TT Drugs"/>
                </a:rPr>
                <a:t>Linked</a:t>
              </a:r>
              <a:r>
                <a:rPr lang="id-ID" sz="3499" dirty="0">
                  <a:solidFill>
                    <a:srgbClr val="FFFFFF"/>
                  </a:solidFill>
                  <a:latin typeface="TT Drugs"/>
                </a:rPr>
                <a:t> </a:t>
              </a:r>
              <a:r>
                <a:rPr lang="id-ID" sz="3499" dirty="0" err="1">
                  <a:solidFill>
                    <a:srgbClr val="FFFFFF"/>
                  </a:solidFill>
                  <a:latin typeface="TT Drugs"/>
                </a:rPr>
                <a:t>List</a:t>
              </a:r>
              <a:endParaRPr lang="en-US" sz="3499" dirty="0">
                <a:solidFill>
                  <a:srgbClr val="FFFFFF"/>
                </a:solidFill>
                <a:latin typeface="TT Drug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716505">
            <a:off x="-2238628" y="-2235792"/>
            <a:ext cx="730377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364982">
            <a:off x="-1262337" y="4141016"/>
            <a:ext cx="8597036" cy="10234567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33807" y="2546035"/>
            <a:ext cx="7120686" cy="6446538"/>
            <a:chOff x="0" y="0"/>
            <a:chExt cx="5580380" cy="5052060"/>
          </a:xfrm>
        </p:grpSpPr>
        <p:sp>
          <p:nvSpPr>
            <p:cNvPr id="5" name="Freeform 5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4"/>
              <a:stretch>
                <a:fillRect l="-9353" t="-6529" r="-36044" b="-537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349233" y="1136892"/>
            <a:ext cx="7487800" cy="9294109"/>
            <a:chOff x="0" y="-959599"/>
            <a:chExt cx="9983733" cy="12392144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9599"/>
              <a:ext cx="9983733" cy="29409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id-ID" sz="7200" dirty="0">
                  <a:solidFill>
                    <a:srgbClr val="0F2A37"/>
                  </a:solidFill>
                  <a:latin typeface="Forum"/>
                </a:rPr>
                <a:t>LINKED LIST</a:t>
              </a:r>
              <a:r>
                <a:rPr lang="en-US" sz="7200" dirty="0">
                  <a:solidFill>
                    <a:srgbClr val="0F2A37"/>
                  </a:solidFill>
                  <a:latin typeface="Forum"/>
                </a:rPr>
                <a:t>, APA ITU?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68754"/>
              <a:ext cx="9983733" cy="9163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800"/>
                </a:spcAft>
              </a:pPr>
              <a:r>
                <a:rPr lang="id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Linked</a:t>
              </a:r>
              <a:r>
                <a:rPr lang="id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id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List</a:t>
              </a:r>
              <a:r>
                <a:rPr lang="id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Adalah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Struktur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Data Yang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Terdiri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Dari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Urutan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Record Data Dimana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Setiap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Record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Memiliki</a:t>
              </a:r>
              <a:r>
                <a:rPr lang="id-ID" sz="2400" dirty="0">
                  <a:solidFill>
                    <a:srgbClr val="000000"/>
                  </a:solidFill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Field Yang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Menyimpan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Alamat/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Referensi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Dari Record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Selanjutnya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Dalam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Urutan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).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Elemen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Data Yang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Dihubungkan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Dengan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Link Pada Linked List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Disebut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Node.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Biasanya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Didalam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Suatu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Linked List,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Terdapat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Istilah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Head Dan Tail. </a:t>
              </a:r>
              <a:endParaRPr lang="id-ID" sz="2400" dirty="0">
                <a:solidFill>
                  <a:srgbClr val="000000"/>
                </a:solidFill>
                <a:effectLst/>
                <a:latin typeface="Forum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  <a:spcAft>
                  <a:spcPts val="800"/>
                </a:spcAft>
              </a:pPr>
              <a:endParaRPr lang="id-ID" sz="2400" dirty="0">
                <a:solidFill>
                  <a:srgbClr val="000000"/>
                </a:solidFill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  <a:spcAft>
                  <a:spcPts val="300"/>
                </a:spcAft>
              </a:pPr>
              <a:r>
                <a:rPr lang="id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Head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adalah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elemen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berada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pada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posisi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pertama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dalam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suatu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linked list</a:t>
              </a:r>
              <a:endParaRPr lang="id-ID" sz="24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  <a:spcAft>
                  <a:spcPts val="300"/>
                </a:spcAft>
              </a:pP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- Tail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adalah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elemen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berada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pada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posisi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terakhir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dalam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D" sz="2400" dirty="0" err="1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suatu</a:t>
              </a:r>
              <a:r>
                <a:rPr lang="en-ID" sz="2400" dirty="0">
                  <a:solidFill>
                    <a:srgbClr val="000000"/>
                  </a:solidFill>
                  <a:effectLst/>
                  <a:latin typeface="Forum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linked list</a:t>
              </a:r>
              <a:endParaRPr lang="id-ID" sz="24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  <a:spcAft>
                  <a:spcPts val="800"/>
                </a:spcAft>
              </a:pPr>
              <a:endParaRPr lang="id-ID" sz="2400" dirty="0">
                <a:effectLst/>
                <a:latin typeface="Forum" panose="020B060402020202020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358721"/>
              <a:ext cx="9983733" cy="491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 lang="en-US" sz="2400" dirty="0">
                <a:solidFill>
                  <a:srgbClr val="0F2A37"/>
                </a:solidFill>
                <a:latin typeface="TT Drug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571200">
            <a:off x="6481955" y="-649127"/>
            <a:ext cx="14343539" cy="130705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9600" y="647700"/>
            <a:ext cx="1531620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id-ID" sz="9599" dirty="0">
                <a:solidFill>
                  <a:srgbClr val="FFFFFF"/>
                </a:solidFill>
                <a:latin typeface="Forum"/>
              </a:rPr>
              <a:t>MACAM-MACAM LINKED LIST</a:t>
            </a:r>
            <a:endParaRPr lang="en-US" sz="9599" dirty="0">
              <a:solidFill>
                <a:srgbClr val="FFFFFF"/>
              </a:solidFill>
              <a:latin typeface="Forum"/>
            </a:endParaRPr>
          </a:p>
        </p:txBody>
      </p:sp>
      <p:sp>
        <p:nvSpPr>
          <p:cNvPr id="9" name="Kotak Teks 8">
            <a:extLst>
              <a:ext uri="{FF2B5EF4-FFF2-40B4-BE49-F238E27FC236}">
                <a16:creationId xmlns:a16="http://schemas.microsoft.com/office/drawing/2014/main" id="{2EEC0898-08BF-4763-9310-E854F988582F}"/>
              </a:ext>
            </a:extLst>
          </p:cNvPr>
          <p:cNvSpPr txBox="1"/>
          <p:nvPr/>
        </p:nvSpPr>
        <p:spPr>
          <a:xfrm>
            <a:off x="609600" y="2394372"/>
            <a:ext cx="11745686" cy="243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D" sz="2800" b="1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Single Linked List</a:t>
            </a:r>
            <a:endParaRPr lang="id-ID" sz="2800" b="1" dirty="0">
              <a:solidFill>
                <a:schemeClr val="bg1"/>
              </a:solidFill>
              <a:effectLst/>
              <a:latin typeface="TT Drugs Bol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Single Linked List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linked list yang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variabel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pointer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saja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Dimana pointer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menunjuk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selanjutnya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Biasanya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field pada tail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menunjuk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NULL.</a:t>
            </a:r>
            <a:endParaRPr lang="id-ID" sz="2400" dirty="0">
              <a:solidFill>
                <a:schemeClr val="bg1"/>
              </a:solidFill>
              <a:effectLst/>
              <a:latin typeface="TT Drugs Bol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88EF7AD1-416B-40DD-AA48-8FB424BB4314}"/>
              </a:ext>
            </a:extLst>
          </p:cNvPr>
          <p:cNvSpPr/>
          <p:nvPr/>
        </p:nvSpPr>
        <p:spPr>
          <a:xfrm flipV="1">
            <a:off x="609600" y="2122463"/>
            <a:ext cx="16002000" cy="14916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5535A702-D062-48C2-A850-58918189F767}"/>
              </a:ext>
            </a:extLst>
          </p:cNvPr>
          <p:cNvSpPr txBox="1"/>
          <p:nvPr/>
        </p:nvSpPr>
        <p:spPr>
          <a:xfrm>
            <a:off x="609600" y="6081898"/>
            <a:ext cx="1174568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400" dirty="0">
                <a:solidFill>
                  <a:schemeClr val="bg1"/>
                </a:solidFill>
                <a:latin typeface="TT Drugs Bold" panose="020B0604020202020204" charset="0"/>
              </a:rPr>
              <a:t>Contoh :</a:t>
            </a:r>
            <a:endParaRPr lang="id-ID" sz="2400" b="0" i="0" dirty="0">
              <a:solidFill>
                <a:schemeClr val="bg1"/>
              </a:solidFill>
              <a:effectLst/>
              <a:latin typeface="TT Drugs Bold" panose="020B0604020202020204" charset="0"/>
            </a:endParaRPr>
          </a:p>
          <a:p>
            <a:br>
              <a:rPr lang="id-ID" sz="2400" dirty="0">
                <a:solidFill>
                  <a:schemeClr val="bg1"/>
                </a:solidFill>
                <a:latin typeface="TT Drugs Bold" panose="020B0604020202020204" charset="0"/>
              </a:rPr>
            </a:b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struct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Mahasiswa{</a:t>
            </a:r>
            <a:b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</a:b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      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char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nama[25];</a:t>
            </a:r>
            <a:b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</a:b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      int usia;</a:t>
            </a:r>
            <a:b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</a:b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      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struct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Mahasiswa *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next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;</a:t>
            </a:r>
            <a:b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</a:b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}*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head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,*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tail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;</a:t>
            </a:r>
            <a:br>
              <a:rPr lang="id-ID" sz="2400" dirty="0">
                <a:solidFill>
                  <a:schemeClr val="bg1"/>
                </a:solidFill>
                <a:latin typeface="TT Drugs Bold" panose="020B0604020202020204" charset="0"/>
              </a:rPr>
            </a:br>
            <a:b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</a:b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Insert (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push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) dan 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delete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(pop) 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node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pada 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linked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list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dapat dilakukan pada posisi depan (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head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), tengah (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mid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) dan belakang (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tail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)</a:t>
            </a:r>
            <a:endParaRPr lang="id-ID" sz="2400" dirty="0">
              <a:solidFill>
                <a:schemeClr val="bg1"/>
              </a:solidFill>
              <a:latin typeface="TT Drugs Bold" panose="020B0604020202020204" charset="0"/>
            </a:endParaRPr>
          </a:p>
        </p:txBody>
      </p:sp>
      <p:pic>
        <p:nvPicPr>
          <p:cNvPr id="16" name="Gambar 15">
            <a:extLst>
              <a:ext uri="{FF2B5EF4-FFF2-40B4-BE49-F238E27FC236}">
                <a16:creationId xmlns:a16="http://schemas.microsoft.com/office/drawing/2014/main" id="{D6305B70-4421-44E4-8085-D01ADACF5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959" y="4989154"/>
            <a:ext cx="10446927" cy="2605154"/>
          </a:xfrm>
          <a:prstGeom prst="rect">
            <a:avLst/>
          </a:prstGeom>
        </p:spPr>
      </p:pic>
      <p:sp>
        <p:nvSpPr>
          <p:cNvPr id="19" name="Persegi Panjang 18">
            <a:extLst>
              <a:ext uri="{FF2B5EF4-FFF2-40B4-BE49-F238E27FC236}">
                <a16:creationId xmlns:a16="http://schemas.microsoft.com/office/drawing/2014/main" id="{CF57785A-D158-457C-A436-76AD75BA80D0}"/>
              </a:ext>
            </a:extLst>
          </p:cNvPr>
          <p:cNvSpPr/>
          <p:nvPr/>
        </p:nvSpPr>
        <p:spPr>
          <a:xfrm>
            <a:off x="609600" y="6723258"/>
            <a:ext cx="4495800" cy="2133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571200">
            <a:off x="6481955" y="-649127"/>
            <a:ext cx="14343539" cy="130705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9600" y="647700"/>
            <a:ext cx="1531620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id-ID" sz="9599" dirty="0">
                <a:solidFill>
                  <a:srgbClr val="FFFFFF"/>
                </a:solidFill>
                <a:latin typeface="Forum"/>
              </a:rPr>
              <a:t>MACAM-MACAM LINKED LIST</a:t>
            </a:r>
            <a:endParaRPr lang="en-US" sz="9599" dirty="0">
              <a:solidFill>
                <a:srgbClr val="FFFFFF"/>
              </a:solidFill>
              <a:latin typeface="Forum"/>
            </a:endParaRPr>
          </a:p>
        </p:txBody>
      </p:sp>
      <p:sp>
        <p:nvSpPr>
          <p:cNvPr id="9" name="Kotak Teks 8">
            <a:extLst>
              <a:ext uri="{FF2B5EF4-FFF2-40B4-BE49-F238E27FC236}">
                <a16:creationId xmlns:a16="http://schemas.microsoft.com/office/drawing/2014/main" id="{2EEC0898-08BF-4763-9310-E854F988582F}"/>
              </a:ext>
            </a:extLst>
          </p:cNvPr>
          <p:cNvSpPr txBox="1"/>
          <p:nvPr/>
        </p:nvSpPr>
        <p:spPr>
          <a:xfrm>
            <a:off x="609600" y="2496942"/>
            <a:ext cx="11745686" cy="2989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D" sz="2800" b="1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id-ID" sz="2800" b="1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ouble</a:t>
            </a:r>
            <a:r>
              <a:rPr lang="id-ID" sz="2800" b="1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2800" b="1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id-ID" sz="2800" b="1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2800" b="1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endParaRPr lang="id-ID" sz="2800" b="1" dirty="0">
              <a:solidFill>
                <a:schemeClr val="bg1"/>
              </a:solidFill>
              <a:effectLst/>
              <a:latin typeface="TT Drugs Bol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 Linked List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linked list yang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dua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variabel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pointer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pointer yang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menunjuk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selanjutnya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pointer yang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menunjuk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sebelumnya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head dan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tailnya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menunjuk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2400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NULL.</a:t>
            </a:r>
            <a:endParaRPr lang="id-ID" sz="2400" dirty="0">
              <a:solidFill>
                <a:schemeClr val="bg1"/>
              </a:solidFill>
              <a:effectLst/>
              <a:latin typeface="TT Drugs Bol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88EF7AD1-416B-40DD-AA48-8FB424BB4314}"/>
              </a:ext>
            </a:extLst>
          </p:cNvPr>
          <p:cNvSpPr/>
          <p:nvPr/>
        </p:nvSpPr>
        <p:spPr>
          <a:xfrm flipV="1">
            <a:off x="609600" y="2122463"/>
            <a:ext cx="16002000" cy="14916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5535A702-D062-48C2-A850-58918189F767}"/>
              </a:ext>
            </a:extLst>
          </p:cNvPr>
          <p:cNvSpPr txBox="1"/>
          <p:nvPr/>
        </p:nvSpPr>
        <p:spPr>
          <a:xfrm>
            <a:off x="609600" y="6081898"/>
            <a:ext cx="1174568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400" dirty="0">
                <a:solidFill>
                  <a:schemeClr val="bg1"/>
                </a:solidFill>
                <a:latin typeface="TT Drugs Bold" panose="020B0604020202020204" charset="0"/>
              </a:rPr>
              <a:t>Contoh :</a:t>
            </a:r>
            <a:endParaRPr lang="id-ID" sz="2400" b="0" i="0" dirty="0">
              <a:solidFill>
                <a:schemeClr val="bg1"/>
              </a:solidFill>
              <a:effectLst/>
              <a:latin typeface="TT Drugs Bold" panose="020B0604020202020204" charset="0"/>
            </a:endParaRPr>
          </a:p>
          <a:p>
            <a:br>
              <a:rPr lang="id-ID" sz="2400" dirty="0">
                <a:solidFill>
                  <a:schemeClr val="bg1"/>
                </a:solidFill>
                <a:latin typeface="TT Drugs Bold" panose="020B0604020202020204" charset="0"/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struct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Mahasiwa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{</a:t>
            </a:r>
            <a:br>
              <a:rPr lang="en-US" sz="2400" dirty="0">
                <a:solidFill>
                  <a:schemeClr val="bg1"/>
                </a:solidFill>
                <a:latin typeface="TT Drugs Bold" panose="020B0604020202020204" charset="0"/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     char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nama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[25];</a:t>
            </a:r>
            <a:br>
              <a:rPr lang="en-US" sz="2400" dirty="0">
                <a:solidFill>
                  <a:schemeClr val="bg1"/>
                </a:solidFill>
                <a:latin typeface="TT Drugs Bold" panose="020B0604020202020204" charset="0"/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     int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usia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;</a:t>
            </a:r>
            <a:br>
              <a:rPr lang="en-US" sz="2400" dirty="0">
                <a:solidFill>
                  <a:schemeClr val="bg1"/>
                </a:solidFill>
                <a:latin typeface="TT Drugs Bold" panose="020B0604020202020204" charset="0"/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     struct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Mahasiswa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*next,*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prev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;</a:t>
            </a:r>
            <a:br>
              <a:rPr lang="en-US" sz="2400" dirty="0">
                <a:solidFill>
                  <a:schemeClr val="bg1"/>
                </a:solidFill>
                <a:latin typeface="TT Drugs Bold" panose="020B0604020202020204" charset="0"/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}*head,*tail;</a:t>
            </a:r>
            <a:br>
              <a:rPr lang="id-ID" sz="2400" dirty="0">
                <a:solidFill>
                  <a:schemeClr val="bg1"/>
                </a:solidFill>
                <a:latin typeface="TT Drugs Bold" panose="020B0604020202020204" charset="0"/>
              </a:rPr>
            </a:br>
            <a:b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</a:b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Insert (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push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) dan 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delete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(pop) 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node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pada 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linked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list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dapat dilakukan pada posisi depan (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head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), tengah (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mid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) dan belakang (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tail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)</a:t>
            </a:r>
            <a:endParaRPr lang="id-ID" sz="2400" dirty="0">
              <a:solidFill>
                <a:schemeClr val="bg1"/>
              </a:solidFill>
              <a:latin typeface="TT Drugs Bold" panose="020B0604020202020204" charset="0"/>
            </a:endParaRPr>
          </a:p>
        </p:txBody>
      </p:sp>
      <p:sp>
        <p:nvSpPr>
          <p:cNvPr id="19" name="Persegi Panjang 18">
            <a:extLst>
              <a:ext uri="{FF2B5EF4-FFF2-40B4-BE49-F238E27FC236}">
                <a16:creationId xmlns:a16="http://schemas.microsoft.com/office/drawing/2014/main" id="{CF57785A-D158-457C-A436-76AD75BA80D0}"/>
              </a:ext>
            </a:extLst>
          </p:cNvPr>
          <p:cNvSpPr/>
          <p:nvPr/>
        </p:nvSpPr>
        <p:spPr>
          <a:xfrm>
            <a:off x="609600" y="6723258"/>
            <a:ext cx="5105400" cy="2133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0F211E-F2F2-43ED-8BF9-327EFC9C6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2" b="12899"/>
          <a:stretch/>
        </p:blipFill>
        <p:spPr bwMode="auto">
          <a:xfrm>
            <a:off x="6400799" y="5319513"/>
            <a:ext cx="11277601" cy="211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975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09600" y="647700"/>
            <a:ext cx="1531620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id-ID" sz="9599" dirty="0">
                <a:solidFill>
                  <a:srgbClr val="FFFFFF"/>
                </a:solidFill>
                <a:latin typeface="Forum"/>
              </a:rPr>
              <a:t>MACAM-MACAM LINKED LIST</a:t>
            </a:r>
            <a:endParaRPr lang="en-US" sz="9599" dirty="0">
              <a:solidFill>
                <a:srgbClr val="FFFFFF"/>
              </a:solidFill>
              <a:latin typeface="Forum"/>
            </a:endParaRPr>
          </a:p>
        </p:txBody>
      </p:sp>
      <p:sp>
        <p:nvSpPr>
          <p:cNvPr id="9" name="Kotak Teks 8">
            <a:extLst>
              <a:ext uri="{FF2B5EF4-FFF2-40B4-BE49-F238E27FC236}">
                <a16:creationId xmlns:a16="http://schemas.microsoft.com/office/drawing/2014/main" id="{2EEC0898-08BF-4763-9310-E854F988582F}"/>
              </a:ext>
            </a:extLst>
          </p:cNvPr>
          <p:cNvSpPr txBox="1"/>
          <p:nvPr/>
        </p:nvSpPr>
        <p:spPr>
          <a:xfrm>
            <a:off x="609600" y="2496942"/>
            <a:ext cx="11745686" cy="2351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D" sz="2400" b="1" dirty="0">
                <a:solidFill>
                  <a:schemeClr val="bg1"/>
                </a:solidFill>
                <a:effectLst/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id-ID" sz="2400" b="1" dirty="0">
                <a:solidFill>
                  <a:schemeClr val="bg1"/>
                </a:solidFill>
                <a:latin typeface="TT Drugs 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IRCULAR LINKED LIST</a:t>
            </a:r>
            <a:endParaRPr lang="id-ID" sz="2400" b="1" dirty="0">
              <a:solidFill>
                <a:schemeClr val="bg1"/>
              </a:solidFill>
              <a:effectLst/>
              <a:latin typeface="TT Drugs Bol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Circular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Linked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List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merupakan suatu 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linked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list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dimana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tail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(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node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terakhir) menunjuk ke 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head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(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node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pertama). Jadi tidak ada 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pointer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yang menunjuk NULL. Ada 2 jenis 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Circular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Linked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 </a:t>
            </a:r>
            <a:r>
              <a:rPr lang="id-ID" sz="2400" b="0" i="0" dirty="0" err="1">
                <a:solidFill>
                  <a:schemeClr val="bg1"/>
                </a:solidFill>
                <a:effectLst/>
                <a:latin typeface="TT Drugs Bold" panose="020B0604020202020204" charset="0"/>
              </a:rPr>
              <a:t>List</a:t>
            </a:r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, yaitu :</a:t>
            </a:r>
            <a:endParaRPr lang="id-ID" sz="2400" dirty="0">
              <a:solidFill>
                <a:schemeClr val="bg1"/>
              </a:solidFill>
              <a:effectLst/>
              <a:latin typeface="TT Drugs Bol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88EF7AD1-416B-40DD-AA48-8FB424BB4314}"/>
              </a:ext>
            </a:extLst>
          </p:cNvPr>
          <p:cNvSpPr/>
          <p:nvPr/>
        </p:nvSpPr>
        <p:spPr>
          <a:xfrm flipV="1">
            <a:off x="609600" y="2122463"/>
            <a:ext cx="16002000" cy="14916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59BA0F-B7F4-424B-9988-5F503AEBE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754252"/>
            <a:ext cx="6629400" cy="165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Kotak Teks 11">
            <a:extLst>
              <a:ext uri="{FF2B5EF4-FFF2-40B4-BE49-F238E27FC236}">
                <a16:creationId xmlns:a16="http://schemas.microsoft.com/office/drawing/2014/main" id="{9752830F-B585-4D65-ACB1-AA0DA6C7B6C2}"/>
              </a:ext>
            </a:extLst>
          </p:cNvPr>
          <p:cNvSpPr txBox="1"/>
          <p:nvPr/>
        </p:nvSpPr>
        <p:spPr>
          <a:xfrm>
            <a:off x="582386" y="5384920"/>
            <a:ext cx="9209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- SINGLE</a:t>
            </a:r>
            <a:endParaRPr lang="id-ID" sz="2400" dirty="0"/>
          </a:p>
        </p:txBody>
      </p:sp>
      <p:sp>
        <p:nvSpPr>
          <p:cNvPr id="13" name="Kotak Teks 12">
            <a:extLst>
              <a:ext uri="{FF2B5EF4-FFF2-40B4-BE49-F238E27FC236}">
                <a16:creationId xmlns:a16="http://schemas.microsoft.com/office/drawing/2014/main" id="{0A9AD1C1-0988-4484-8405-09269B439BFF}"/>
              </a:ext>
            </a:extLst>
          </p:cNvPr>
          <p:cNvSpPr txBox="1"/>
          <p:nvPr/>
        </p:nvSpPr>
        <p:spPr>
          <a:xfrm>
            <a:off x="609600" y="7797037"/>
            <a:ext cx="9209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400" b="0" i="0" dirty="0">
                <a:solidFill>
                  <a:schemeClr val="bg1"/>
                </a:solidFill>
                <a:effectLst/>
                <a:latin typeface="TT Drugs Bold" panose="020B0604020202020204" charset="0"/>
              </a:rPr>
              <a:t>- DOUBLE</a:t>
            </a:r>
            <a:endParaRPr lang="id-ID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AC6DE35-2AC3-4DB9-92F3-C421239B4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8407586"/>
            <a:ext cx="6629400" cy="138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7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705" b="1705"/>
          <a:stretch>
            <a:fillRect/>
          </a:stretch>
        </p:blipFill>
        <p:spPr>
          <a:xfrm rot="-1739433">
            <a:off x="11257563" y="-3827532"/>
            <a:ext cx="7998834" cy="104054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460999">
            <a:off x="13221956" y="1130810"/>
            <a:ext cx="5758981" cy="1157584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8200" y="647700"/>
            <a:ext cx="7780139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id-ID" sz="7200" dirty="0">
                <a:solidFill>
                  <a:srgbClr val="0F2A37"/>
                </a:solidFill>
                <a:latin typeface="Forum"/>
              </a:rPr>
              <a:t>OPERASI-OPERASI PADA LINKED LIST</a:t>
            </a:r>
            <a:endParaRPr lang="en-US" sz="7200" dirty="0">
              <a:solidFill>
                <a:srgbClr val="0F2A37"/>
              </a:solidFill>
              <a:latin typeface="Forum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F40771E8-D270-4FE1-807B-957BA5DD3800}"/>
              </a:ext>
            </a:extLst>
          </p:cNvPr>
          <p:cNvSpPr txBox="1"/>
          <p:nvPr/>
        </p:nvSpPr>
        <p:spPr>
          <a:xfrm>
            <a:off x="685800" y="3314700"/>
            <a:ext cx="14173200" cy="556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b="0" i="0" dirty="0">
                <a:effectLst/>
                <a:latin typeface="TT Drugs Bold" panose="020B0604020202020204" charset="0"/>
              </a:rPr>
              <a:t>Insert = Istilah Insert berarti menambahkan sebuah simpul baru ke dalam suatu </a:t>
            </a:r>
            <a:r>
              <a:rPr lang="id-ID" sz="2400" b="0" i="0" dirty="0" err="1">
                <a:effectLst/>
                <a:latin typeface="TT Drugs Bold" panose="020B0604020202020204" charset="0"/>
              </a:rPr>
              <a:t>linked</a:t>
            </a:r>
            <a:r>
              <a:rPr lang="id-ID" sz="2400" b="0" i="0" dirty="0">
                <a:effectLst/>
                <a:latin typeface="TT Drugs Bold" panose="020B0604020202020204" charset="0"/>
              </a:rPr>
              <a:t> </a:t>
            </a:r>
            <a:r>
              <a:rPr lang="id-ID" sz="2400" b="0" i="0" dirty="0" err="1">
                <a:effectLst/>
                <a:latin typeface="TT Drugs Bold" panose="020B0604020202020204" charset="0"/>
              </a:rPr>
              <a:t>list</a:t>
            </a:r>
            <a:r>
              <a:rPr lang="id-ID" sz="2400" b="0" i="0" dirty="0">
                <a:effectLst/>
                <a:latin typeface="TT Drugs Bold" panose="020B060402020202020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b="0" i="0" dirty="0" err="1">
                <a:effectLst/>
                <a:latin typeface="TT Drugs Bold" panose="020B0604020202020204" charset="0"/>
              </a:rPr>
              <a:t>Konstruktor</a:t>
            </a:r>
            <a:r>
              <a:rPr lang="id-ID" sz="2400" b="0" i="0" dirty="0">
                <a:effectLst/>
                <a:latin typeface="TT Drugs Bold" panose="020B0604020202020204" charset="0"/>
              </a:rPr>
              <a:t> = Fungsi ini membuat sebuah </a:t>
            </a:r>
            <a:r>
              <a:rPr lang="id-ID" sz="2400" b="0" i="0" dirty="0" err="1">
                <a:effectLst/>
                <a:latin typeface="TT Drugs Bold" panose="020B0604020202020204" charset="0"/>
              </a:rPr>
              <a:t>linked</a:t>
            </a:r>
            <a:r>
              <a:rPr lang="id-ID" sz="2400" b="0" i="0" dirty="0">
                <a:effectLst/>
                <a:latin typeface="TT Drugs Bold" panose="020B0604020202020204" charset="0"/>
              </a:rPr>
              <a:t> </a:t>
            </a:r>
            <a:r>
              <a:rPr lang="id-ID" sz="2400" b="0" i="0" dirty="0" err="1">
                <a:effectLst/>
                <a:latin typeface="TT Drugs Bold" panose="020B0604020202020204" charset="0"/>
              </a:rPr>
              <a:t>list</a:t>
            </a:r>
            <a:r>
              <a:rPr lang="id-ID" sz="2400" b="0" i="0" dirty="0">
                <a:effectLst/>
                <a:latin typeface="TT Drugs Bold" panose="020B0604020202020204" charset="0"/>
              </a:rPr>
              <a:t> yang baru dan masih kosong.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b="0" i="0" dirty="0" err="1">
                <a:effectLst/>
                <a:latin typeface="TT Drugs Bold" panose="020B0604020202020204" charset="0"/>
              </a:rPr>
              <a:t>IsEmpty</a:t>
            </a:r>
            <a:r>
              <a:rPr lang="id-ID" sz="2400" b="0" i="0" dirty="0">
                <a:effectLst/>
                <a:latin typeface="TT Drugs Bold" panose="020B0604020202020204" charset="0"/>
              </a:rPr>
              <a:t> = Fungsi ini menentukan apakah </a:t>
            </a:r>
            <a:r>
              <a:rPr lang="id-ID" sz="2400" b="0" i="0" dirty="0" err="1">
                <a:effectLst/>
                <a:latin typeface="TT Drugs Bold" panose="020B0604020202020204" charset="0"/>
              </a:rPr>
              <a:t>linked</a:t>
            </a:r>
            <a:r>
              <a:rPr lang="id-ID" sz="2400" b="0" i="0" dirty="0">
                <a:effectLst/>
                <a:latin typeface="TT Drugs Bold" panose="020B0604020202020204" charset="0"/>
              </a:rPr>
              <a:t> </a:t>
            </a:r>
            <a:r>
              <a:rPr lang="id-ID" sz="2400" b="0" i="0" dirty="0" err="1">
                <a:effectLst/>
                <a:latin typeface="TT Drugs Bold" panose="020B0604020202020204" charset="0"/>
              </a:rPr>
              <a:t>list</a:t>
            </a:r>
            <a:r>
              <a:rPr lang="id-ID" sz="2400" b="0" i="0" dirty="0">
                <a:effectLst/>
                <a:latin typeface="TT Drugs Bold" panose="020B0604020202020204" charset="0"/>
              </a:rPr>
              <a:t> kosong atau tidak.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b="0" i="0" dirty="0" err="1">
                <a:effectLst/>
                <a:latin typeface="TT Drugs Bold" panose="020B0604020202020204" charset="0"/>
              </a:rPr>
              <a:t>Find</a:t>
            </a:r>
            <a:r>
              <a:rPr lang="id-ID" sz="2400" b="0" i="0" dirty="0">
                <a:effectLst/>
                <a:latin typeface="TT Drugs Bold" panose="020B0604020202020204" charset="0"/>
              </a:rPr>
              <a:t> First = Fungsi ini mencari elemen pertama dari </a:t>
            </a:r>
            <a:r>
              <a:rPr lang="id-ID" sz="2400" b="0" i="0" dirty="0" err="1">
                <a:effectLst/>
                <a:latin typeface="TT Drugs Bold" panose="020B0604020202020204" charset="0"/>
              </a:rPr>
              <a:t>linked</a:t>
            </a:r>
            <a:r>
              <a:rPr lang="id-ID" sz="2400" b="0" i="0" dirty="0">
                <a:effectLst/>
                <a:latin typeface="TT Drugs Bold" panose="020B0604020202020204" charset="0"/>
              </a:rPr>
              <a:t> </a:t>
            </a:r>
            <a:r>
              <a:rPr lang="id-ID" sz="2400" b="0" i="0" dirty="0" err="1">
                <a:effectLst/>
                <a:latin typeface="TT Drugs Bold" panose="020B0604020202020204" charset="0"/>
              </a:rPr>
              <a:t>list</a:t>
            </a:r>
            <a:r>
              <a:rPr lang="id-ID" sz="2400" b="0" i="0" dirty="0">
                <a:effectLst/>
                <a:latin typeface="TT Drugs Bold" panose="020B060402020202020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b="0" i="0" dirty="0" err="1">
                <a:effectLst/>
                <a:latin typeface="TT Drugs Bold" panose="020B0604020202020204" charset="0"/>
              </a:rPr>
              <a:t>Find</a:t>
            </a:r>
            <a:r>
              <a:rPr lang="id-ID" sz="2400" b="0" i="0" dirty="0">
                <a:effectLst/>
                <a:latin typeface="TT Drugs Bold" panose="020B0604020202020204" charset="0"/>
              </a:rPr>
              <a:t> </a:t>
            </a:r>
            <a:r>
              <a:rPr lang="id-ID" sz="2400" b="0" i="0" dirty="0" err="1">
                <a:effectLst/>
                <a:latin typeface="TT Drugs Bold" panose="020B0604020202020204" charset="0"/>
              </a:rPr>
              <a:t>Next</a:t>
            </a:r>
            <a:r>
              <a:rPr lang="id-ID" sz="2400" b="0" i="0" dirty="0">
                <a:effectLst/>
                <a:latin typeface="TT Drugs Bold" panose="020B0604020202020204" charset="0"/>
              </a:rPr>
              <a:t> = Fungsi ini mencari elemen sesudah elemen yang ditunjuk </a:t>
            </a:r>
            <a:r>
              <a:rPr lang="id-ID" sz="2400" b="0" i="0" dirty="0" err="1">
                <a:effectLst/>
                <a:latin typeface="TT Drugs Bold" panose="020B0604020202020204" charset="0"/>
              </a:rPr>
              <a:t>now</a:t>
            </a:r>
            <a:r>
              <a:rPr lang="id-ID" sz="2400" b="0" i="0" dirty="0">
                <a:effectLst/>
                <a:latin typeface="TT Drugs Bold" panose="020B060402020202020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b="0" i="0" dirty="0" err="1">
                <a:effectLst/>
                <a:latin typeface="TT Drugs Bold" panose="020B0604020202020204" charset="0"/>
              </a:rPr>
              <a:t>Retrieve</a:t>
            </a:r>
            <a:r>
              <a:rPr lang="id-ID" sz="2400" b="0" i="0" dirty="0">
                <a:effectLst/>
                <a:latin typeface="TT Drugs Bold" panose="020B0604020202020204" charset="0"/>
              </a:rPr>
              <a:t> = Fungsi ini mengambil elemen yang ditunjuk oleh </a:t>
            </a:r>
            <a:r>
              <a:rPr lang="id-ID" sz="2400" b="0" i="0" dirty="0" err="1">
                <a:effectLst/>
                <a:latin typeface="TT Drugs Bold" panose="020B0604020202020204" charset="0"/>
              </a:rPr>
              <a:t>now</a:t>
            </a:r>
            <a:r>
              <a:rPr lang="id-ID" sz="2400" b="0" i="0" dirty="0">
                <a:effectLst/>
                <a:latin typeface="TT Drugs Bold" panose="020B0604020202020204" charset="0"/>
              </a:rPr>
              <a:t>. Elemen tersebut lalu dikembalikan oleh fungsi.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b="0" i="0" dirty="0" err="1">
                <a:effectLst/>
                <a:latin typeface="TT Drugs Bold" panose="020B0604020202020204" charset="0"/>
              </a:rPr>
              <a:t>Update</a:t>
            </a:r>
            <a:r>
              <a:rPr lang="id-ID" sz="2400" b="0" i="0" dirty="0">
                <a:effectLst/>
                <a:latin typeface="TT Drugs Bold" panose="020B0604020202020204" charset="0"/>
              </a:rPr>
              <a:t> = Fungsi ini mengubah elemen yang ditunjuk oleh </a:t>
            </a:r>
            <a:r>
              <a:rPr lang="id-ID" sz="2400" b="0" i="0" dirty="0" err="1">
                <a:effectLst/>
                <a:latin typeface="TT Drugs Bold" panose="020B0604020202020204" charset="0"/>
              </a:rPr>
              <a:t>now</a:t>
            </a:r>
            <a:r>
              <a:rPr lang="id-ID" sz="2400" b="0" i="0" dirty="0">
                <a:effectLst/>
                <a:latin typeface="TT Drugs Bold" panose="020B0604020202020204" charset="0"/>
              </a:rPr>
              <a:t> dengan isi dari sesuatu.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b="0" i="0" dirty="0" err="1">
                <a:effectLst/>
                <a:latin typeface="TT Drugs Bold" panose="020B0604020202020204" charset="0"/>
              </a:rPr>
              <a:t>Delete</a:t>
            </a:r>
            <a:r>
              <a:rPr lang="id-ID" sz="2400" b="0" i="0" dirty="0">
                <a:effectLst/>
                <a:latin typeface="TT Drugs Bold" panose="020B0604020202020204" charset="0"/>
              </a:rPr>
              <a:t> </a:t>
            </a:r>
            <a:r>
              <a:rPr lang="id-ID" sz="2400" b="0" i="0" dirty="0" err="1">
                <a:effectLst/>
                <a:latin typeface="TT Drugs Bold" panose="020B0604020202020204" charset="0"/>
              </a:rPr>
              <a:t>Now</a:t>
            </a:r>
            <a:r>
              <a:rPr lang="id-ID" sz="2400" b="0" i="0" dirty="0">
                <a:effectLst/>
                <a:latin typeface="TT Drugs Bold" panose="020B0604020202020204" charset="0"/>
              </a:rPr>
              <a:t> = Fungsi ini menghapus elemen yang ditunjuk oleh </a:t>
            </a:r>
            <a:r>
              <a:rPr lang="id-ID" sz="2400" b="0" i="0" dirty="0" err="1">
                <a:effectLst/>
                <a:latin typeface="TT Drugs Bold" panose="020B0604020202020204" charset="0"/>
              </a:rPr>
              <a:t>now</a:t>
            </a:r>
            <a:r>
              <a:rPr lang="id-ID" sz="2400" b="0" i="0" dirty="0">
                <a:effectLst/>
                <a:latin typeface="TT Drugs Bold" panose="020B0604020202020204" charset="0"/>
              </a:rPr>
              <a:t>. Jika yang dihapus adalah elemen pertama dari </a:t>
            </a:r>
            <a:r>
              <a:rPr lang="id-ID" sz="2400" b="0" i="0" dirty="0" err="1">
                <a:effectLst/>
                <a:latin typeface="TT Drugs Bold" panose="020B0604020202020204" charset="0"/>
              </a:rPr>
              <a:t>linked</a:t>
            </a:r>
            <a:r>
              <a:rPr lang="id-ID" sz="2400" b="0" i="0" dirty="0">
                <a:effectLst/>
                <a:latin typeface="TT Drugs Bold" panose="020B0604020202020204" charset="0"/>
              </a:rPr>
              <a:t> </a:t>
            </a:r>
            <a:r>
              <a:rPr lang="id-ID" sz="2400" b="0" i="0" dirty="0" err="1">
                <a:effectLst/>
                <a:latin typeface="TT Drugs Bold" panose="020B0604020202020204" charset="0"/>
              </a:rPr>
              <a:t>list</a:t>
            </a:r>
            <a:r>
              <a:rPr lang="id-ID" sz="2400" b="0" i="0" dirty="0">
                <a:effectLst/>
                <a:latin typeface="TT Drugs Bold" panose="020B0604020202020204" charset="0"/>
              </a:rPr>
              <a:t> (</a:t>
            </a:r>
            <a:r>
              <a:rPr lang="id-ID" sz="2400" b="0" i="0" dirty="0" err="1">
                <a:effectLst/>
                <a:latin typeface="TT Drugs Bold" panose="020B0604020202020204" charset="0"/>
              </a:rPr>
              <a:t>head</a:t>
            </a:r>
            <a:r>
              <a:rPr lang="id-ID" sz="2400" b="0" i="0" dirty="0">
                <a:effectLst/>
                <a:latin typeface="TT Drugs Bold" panose="020B0604020202020204" charset="0"/>
              </a:rPr>
              <a:t>), </a:t>
            </a:r>
            <a:r>
              <a:rPr lang="id-ID" sz="2400" b="0" i="0" dirty="0" err="1">
                <a:effectLst/>
                <a:latin typeface="TT Drugs Bold" panose="020B0604020202020204" charset="0"/>
              </a:rPr>
              <a:t>head</a:t>
            </a:r>
            <a:r>
              <a:rPr lang="id-ID" sz="2400" b="0" i="0" dirty="0">
                <a:effectLst/>
                <a:latin typeface="TT Drugs Bold" panose="020B0604020202020204" charset="0"/>
              </a:rPr>
              <a:t> akan berpindah ke elemen berikut.</a:t>
            </a:r>
            <a:endParaRPr lang="id-ID" sz="2400" dirty="0">
              <a:latin typeface="TT Drugs Bold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1373</Words>
  <Application>Microsoft Office PowerPoint</Application>
  <PresentationFormat>Custom</PresentationFormat>
  <Paragraphs>165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TT Drugs</vt:lpstr>
      <vt:lpstr>Arial</vt:lpstr>
      <vt:lpstr>Forum</vt:lpstr>
      <vt:lpstr>Calibri</vt:lpstr>
      <vt:lpstr>TT Drugs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Topik Utama Webinar Lokakarya Kepemimpinan Bentuk Organik Biru</dc:title>
  <cp:lastModifiedBy>Andri Firman Saputra</cp:lastModifiedBy>
  <cp:revision>26</cp:revision>
  <dcterms:created xsi:type="dcterms:W3CDTF">2006-08-16T00:00:00Z</dcterms:created>
  <dcterms:modified xsi:type="dcterms:W3CDTF">2021-12-15T04:58:58Z</dcterms:modified>
  <dc:identifier>DAEyhnf1lJo</dc:identifier>
</cp:coreProperties>
</file>